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xls" ContentType="application/vnd.ms-excel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100"/>
  </p:notesMasterIdLst>
  <p:handoutMasterIdLst>
    <p:handoutMasterId r:id="rId101"/>
  </p:handoutMasterIdLst>
  <p:sldIdLst>
    <p:sldId id="626" r:id="rId2"/>
    <p:sldId id="525" r:id="rId3"/>
    <p:sldId id="531" r:id="rId4"/>
    <p:sldId id="588" r:id="rId5"/>
    <p:sldId id="589" r:id="rId6"/>
    <p:sldId id="631" r:id="rId7"/>
    <p:sldId id="632" r:id="rId8"/>
    <p:sldId id="633" r:id="rId9"/>
    <p:sldId id="634" r:id="rId10"/>
    <p:sldId id="635" r:id="rId11"/>
    <p:sldId id="636" r:id="rId12"/>
    <p:sldId id="637" r:id="rId13"/>
    <p:sldId id="638" r:id="rId14"/>
    <p:sldId id="639" r:id="rId15"/>
    <p:sldId id="640" r:id="rId16"/>
    <p:sldId id="641" r:id="rId17"/>
    <p:sldId id="642" r:id="rId18"/>
    <p:sldId id="643" r:id="rId19"/>
    <p:sldId id="644" r:id="rId20"/>
    <p:sldId id="645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54" r:id="rId30"/>
    <p:sldId id="655" r:id="rId31"/>
    <p:sldId id="656" r:id="rId32"/>
    <p:sldId id="657" r:id="rId33"/>
    <p:sldId id="658" r:id="rId34"/>
    <p:sldId id="659" r:id="rId35"/>
    <p:sldId id="660" r:id="rId36"/>
    <p:sldId id="661" r:id="rId37"/>
    <p:sldId id="662" r:id="rId38"/>
    <p:sldId id="663" r:id="rId39"/>
    <p:sldId id="664" r:id="rId40"/>
    <p:sldId id="665" r:id="rId41"/>
    <p:sldId id="666" r:id="rId42"/>
    <p:sldId id="667" r:id="rId43"/>
    <p:sldId id="668" r:id="rId44"/>
    <p:sldId id="669" r:id="rId45"/>
    <p:sldId id="670" r:id="rId46"/>
    <p:sldId id="671" r:id="rId47"/>
    <p:sldId id="672" r:id="rId48"/>
    <p:sldId id="673" r:id="rId49"/>
    <p:sldId id="674" r:id="rId50"/>
    <p:sldId id="675" r:id="rId51"/>
    <p:sldId id="676" r:id="rId52"/>
    <p:sldId id="677" r:id="rId53"/>
    <p:sldId id="700" r:id="rId54"/>
    <p:sldId id="698" r:id="rId55"/>
    <p:sldId id="699" r:id="rId56"/>
    <p:sldId id="695" r:id="rId57"/>
    <p:sldId id="696" r:id="rId58"/>
    <p:sldId id="697" r:id="rId59"/>
    <p:sldId id="678" r:id="rId60"/>
    <p:sldId id="679" r:id="rId61"/>
    <p:sldId id="680" r:id="rId62"/>
    <p:sldId id="681" r:id="rId63"/>
    <p:sldId id="682" r:id="rId64"/>
    <p:sldId id="683" r:id="rId65"/>
    <p:sldId id="684" r:id="rId66"/>
    <p:sldId id="685" r:id="rId67"/>
    <p:sldId id="686" r:id="rId68"/>
    <p:sldId id="687" r:id="rId69"/>
    <p:sldId id="688" r:id="rId70"/>
    <p:sldId id="701" r:id="rId71"/>
    <p:sldId id="702" r:id="rId72"/>
    <p:sldId id="703" r:id="rId73"/>
    <p:sldId id="704" r:id="rId74"/>
    <p:sldId id="705" r:id="rId75"/>
    <p:sldId id="706" r:id="rId76"/>
    <p:sldId id="707" r:id="rId77"/>
    <p:sldId id="708" r:id="rId78"/>
    <p:sldId id="709" r:id="rId79"/>
    <p:sldId id="710" r:id="rId80"/>
    <p:sldId id="711" r:id="rId81"/>
    <p:sldId id="712" r:id="rId82"/>
    <p:sldId id="713" r:id="rId83"/>
    <p:sldId id="714" r:id="rId84"/>
    <p:sldId id="715" r:id="rId85"/>
    <p:sldId id="716" r:id="rId86"/>
    <p:sldId id="717" r:id="rId87"/>
    <p:sldId id="718" r:id="rId88"/>
    <p:sldId id="719" r:id="rId89"/>
    <p:sldId id="720" r:id="rId90"/>
    <p:sldId id="721" r:id="rId91"/>
    <p:sldId id="722" r:id="rId92"/>
    <p:sldId id="723" r:id="rId93"/>
    <p:sldId id="724" r:id="rId94"/>
    <p:sldId id="725" r:id="rId95"/>
    <p:sldId id="726" r:id="rId96"/>
    <p:sldId id="727" r:id="rId97"/>
    <p:sldId id="728" r:id="rId98"/>
    <p:sldId id="729" r:id="rId9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CC"/>
    <a:srgbClr val="CCFFFF"/>
    <a:srgbClr val="FFFFCC"/>
    <a:srgbClr val="E9E9FF"/>
    <a:srgbClr val="F4F4F4"/>
    <a:srgbClr val="FF6600"/>
    <a:srgbClr val="FFCC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1" autoAdjust="0"/>
    <p:restoredTop sz="95118" autoAdjust="0"/>
  </p:normalViewPr>
  <p:slideViewPr>
    <p:cSldViewPr snapToGrid="0">
      <p:cViewPr>
        <p:scale>
          <a:sx n="75" d="100"/>
          <a:sy n="75" d="100"/>
        </p:scale>
        <p:origin x="-1368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0"/>
    </p:cViewPr>
  </p:outlineViewPr>
  <p:notesTextViewPr>
    <p:cViewPr>
      <p:scale>
        <a:sx n="129" d="100"/>
        <a:sy n="129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t" anchorCtr="0" compatLnSpc="1">
            <a:prstTxWarp prst="textNoShape">
              <a:avLst/>
            </a:prstTxWarp>
          </a:bodyPr>
          <a:lstStyle>
            <a:lvl1pPr algn="r"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07" tIns="47753" rIns="95507" bIns="47753" numCol="1" anchor="b" anchorCtr="0" compatLnSpc="1">
            <a:prstTxWarp prst="textNoShape">
              <a:avLst/>
            </a:prstTxWarp>
          </a:bodyPr>
          <a:lstStyle>
            <a:lvl1pPr algn="r" defTabSz="955675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fld id="{05B5D5C7-C276-401F-844D-8E7C72578C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23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t" anchorCtr="0" compatLnSpc="1">
            <a:prstTxWarp prst="textNoShape">
              <a:avLst/>
            </a:prstTxWarp>
          </a:bodyPr>
          <a:lstStyle>
            <a:lvl1pPr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t" anchorCtr="0" compatLnSpc="1">
            <a:prstTxWarp prst="textNoShape">
              <a:avLst/>
            </a:prstTxWarp>
          </a:bodyPr>
          <a:lstStyle>
            <a:lvl1pPr algn="r"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19138"/>
            <a:ext cx="4799012" cy="3598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9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09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b" anchorCtr="0" compatLnSpc="1">
            <a:prstTxWarp prst="textNoShape">
              <a:avLst/>
            </a:prstTxWarp>
          </a:bodyPr>
          <a:lstStyle>
            <a:lvl1pPr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09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18600"/>
            <a:ext cx="3170238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01" tIns="48552" rIns="97101" bIns="48552" numCol="1" anchor="b" anchorCtr="0" compatLnSpc="1">
            <a:prstTxWarp prst="textNoShape">
              <a:avLst/>
            </a:prstTxWarp>
          </a:bodyPr>
          <a:lstStyle>
            <a:lvl1pPr algn="r" defTabSz="973138">
              <a:spcBef>
                <a:spcPct val="0"/>
              </a:spcBef>
              <a:defRPr sz="1300" smtClean="0"/>
            </a:lvl1pPr>
          </a:lstStyle>
          <a:p>
            <a:pPr>
              <a:defRPr/>
            </a:pPr>
            <a:fld id="{1DED543A-2375-4EF9-B217-84AF61C580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24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1B0232-0E24-44A5-A1DA-602C990697D1}" type="slidenum">
              <a:rPr lang="en-US"/>
              <a:pPr/>
              <a:t>3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-"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also motivate us</a:t>
            </a:r>
            <a:r>
              <a:rPr lang="en-US" baseline="0" dirty="0" smtClean="0"/>
              <a:t> to proceed to the next level, to find the root cause of bad reviews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contain features,</a:t>
            </a:r>
            <a:r>
              <a:rPr lang="en-US" baseline="0" dirty="0" smtClean="0"/>
              <a:t> like , picture, media, telephone, some relate to performance such as stability, compatibility, etc. </a:t>
            </a:r>
          </a:p>
          <a:p>
            <a:r>
              <a:rPr lang="en-US" baseline="0" dirty="0" smtClean="0"/>
              <a:t>Others talking about cost.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10 topics are the most significant ones that detected cross the whole market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use Plants</a:t>
            </a:r>
            <a:r>
              <a:rPr lang="en-US" baseline="0" dirty="0" smtClean="0"/>
              <a:t> and Zombies as an example to illustrate how root causes analysis + time series </a:t>
            </a:r>
            <a:r>
              <a:rPr lang="en-US" baseline="0" dirty="0" err="1" smtClean="0"/>
              <a:t>visulization</a:t>
            </a:r>
            <a:r>
              <a:rPr lang="en-US" baseline="0" dirty="0" smtClean="0"/>
              <a:t> can help us understand how an app evolves over time.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 most reviewed free applications and 100 most reviewed free games, paid and paid</a:t>
            </a:r>
          </a:p>
          <a:p>
            <a:endParaRPr lang="en-US" dirty="0" smtClean="0"/>
          </a:p>
          <a:p>
            <a:pPr marL="241644" indent="-241644">
              <a:buAutoNum type="alphaLcParenBoth"/>
            </a:pPr>
            <a:r>
              <a:rPr lang="en-US" dirty="0" smtClean="0"/>
              <a:t>Application received more unified complains. Left…. , game can attribute to multiple reasons </a:t>
            </a:r>
          </a:p>
          <a:p>
            <a:pPr marL="241644" indent="-241644">
              <a:buAutoNum type="alphaLcParenBoth"/>
            </a:pPr>
            <a:r>
              <a:rPr lang="en-US" dirty="0" smtClean="0"/>
              <a:t>Horizontally,</a:t>
            </a:r>
            <a:r>
              <a:rPr lang="en-US" baseline="0" dirty="0" smtClean="0"/>
              <a:t> 1 higher quality in general</a:t>
            </a:r>
          </a:p>
          <a:p>
            <a:pPr marL="241644" indent="-241644">
              <a:buAutoNum type="alphaLcParenBoth"/>
            </a:pPr>
            <a:r>
              <a:rPr lang="en-US" dirty="0" smtClean="0"/>
              <a:t>Users more tolerant</a:t>
            </a:r>
            <a:r>
              <a:rPr lang="en-US" baseline="0" dirty="0" smtClean="0"/>
              <a:t> to cost of games than applications</a:t>
            </a:r>
          </a:p>
          <a:p>
            <a:pPr marL="241644" indent="-241644">
              <a:buAutoNum type="alphaL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1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23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Current process for installing an application.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312" y="9119626"/>
            <a:ext cx="3170248" cy="479892"/>
          </a:xfrm>
          <a:prstGeom prst="rect">
            <a:avLst/>
          </a:prstGeom>
        </p:spPr>
        <p:txBody>
          <a:bodyPr/>
          <a:lstStyle/>
          <a:p>
            <a:fld id="{1442F7E4-6F22-4812-AAA1-86AC8F92C2C7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6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9D3E44-5EF5-406B-A9BD-F29EF1C3D4BB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Sentiment analysis, extract</a:t>
            </a:r>
            <a:r>
              <a:rPr lang="en-US" baseline="0" dirty="0" smtClean="0"/>
              <a:t> the vocabulary that can be used for further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 function of the regression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However,</a:t>
            </a:r>
            <a:r>
              <a:rPr lang="en-US" baseline="0" dirty="0" smtClean="0"/>
              <a:t> most of the words only express strong feeling, but not telling us the reasons. Let’s see another set of words that we picked up from the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2865A-151C-4B33-9E62-D4DAD9CFB414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4400"/>
            <a:ext cx="7772400" cy="1371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 smtClean="0"/>
            </a:lvl1pPr>
          </a:lstStyle>
          <a:p>
            <a:pPr>
              <a:defRPr/>
            </a:pPr>
            <a:fld id="{C4FA4131-2543-4340-82DA-FEE80819D3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3838" y="152400"/>
            <a:ext cx="2001837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6738" y="152400"/>
            <a:ext cx="58547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738" y="914400"/>
            <a:ext cx="39243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3438" y="914400"/>
            <a:ext cx="3924300" cy="5105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1524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14400"/>
            <a:ext cx="80010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2295" name="AutoShape 7"/>
          <p:cNvSpPr>
            <a:spLocks noChangeArrowheads="1"/>
          </p:cNvSpPr>
          <p:nvPr/>
        </p:nvSpPr>
        <p:spPr bwMode="auto">
          <a:xfrm>
            <a:off x="609600" y="762000"/>
            <a:ext cx="7958138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609600" y="64770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310" name="Text Box 22"/>
          <p:cNvSpPr txBox="1">
            <a:spLocks noChangeArrowheads="1"/>
          </p:cNvSpPr>
          <p:nvPr userDrawn="1"/>
        </p:nvSpPr>
        <p:spPr bwMode="auto">
          <a:xfrm>
            <a:off x="576263" y="6583363"/>
            <a:ext cx="1841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 sz="1200"/>
          </a:p>
        </p:txBody>
      </p:sp>
      <p:sp>
        <p:nvSpPr>
          <p:cNvPr id="12314" name="Rectangle 26"/>
          <p:cNvSpPr>
            <a:spLocks noChangeArrowheads="1"/>
          </p:cNvSpPr>
          <p:nvPr userDrawn="1"/>
        </p:nvSpPr>
        <p:spPr bwMode="auto">
          <a:xfrm>
            <a:off x="0" y="6534150"/>
            <a:ext cx="2987675" cy="307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defRPr/>
            </a:pPr>
            <a:r>
              <a:rPr lang="en-US" sz="1400" dirty="0">
                <a:latin typeface="Times New Roman" pitchFamily="18" charset="0"/>
              </a:rPr>
              <a:t>Copyright ©</a:t>
            </a:r>
            <a:r>
              <a:rPr lang="en-US" sz="1400" dirty="0" smtClean="0">
                <a:latin typeface="Times New Roman" pitchFamily="18" charset="0"/>
              </a:rPr>
              <a:t>2002-2013 </a:t>
            </a:r>
            <a:r>
              <a:rPr lang="en-US" sz="1400" dirty="0">
                <a:latin typeface="Times New Roman" pitchFamily="18" charset="0"/>
              </a:rPr>
              <a:t>Norman Sadeh</a:t>
            </a:r>
          </a:p>
        </p:txBody>
      </p:sp>
      <p:sp>
        <p:nvSpPr>
          <p:cNvPr id="12315" name="Rectangle 27"/>
          <p:cNvSpPr>
            <a:spLocks noChangeArrowheads="1"/>
          </p:cNvSpPr>
          <p:nvPr userDrawn="1"/>
        </p:nvSpPr>
        <p:spPr bwMode="auto">
          <a:xfrm>
            <a:off x="4646613" y="6550025"/>
            <a:ext cx="4118435" cy="27699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1200" i="1" dirty="0" smtClean="0"/>
              <a:t>Information</a:t>
            </a:r>
            <a:r>
              <a:rPr lang="en-US" sz="1200" i="1" baseline="0" dirty="0" smtClean="0"/>
              <a:t> Security &amp; Privacy</a:t>
            </a:r>
            <a:r>
              <a:rPr lang="en-US" sz="1200" i="1" dirty="0" smtClean="0"/>
              <a:t>– </a:t>
            </a:r>
            <a:r>
              <a:rPr lang="en-US" sz="1200" i="1" dirty="0"/>
              <a:t>Lect. </a:t>
            </a:r>
            <a:r>
              <a:rPr lang="en-US" sz="1200" i="1" dirty="0" smtClean="0"/>
              <a:t>8 </a:t>
            </a:r>
            <a:r>
              <a:rPr lang="en-US" sz="1200" i="1" dirty="0"/>
              <a:t>- Slide </a:t>
            </a:r>
            <a:fld id="{6B662ABA-26AA-4CC7-8EF2-C0B919A32A0A}" type="slidenum">
              <a:rPr lang="en-US" sz="1200" i="1"/>
              <a:pPr eaLnBrk="0" hangingPunct="0">
                <a:spcBef>
                  <a:spcPct val="50000"/>
                </a:spcBef>
                <a:defRPr/>
              </a:pPr>
              <a:t>‹#›</a:t>
            </a:fld>
            <a:endParaRPr lang="en-US" sz="1200" dirty="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Verdana" pitchFamily="34" charset="0"/>
        </a:defRPr>
      </a:lvl9pPr>
    </p:titleStyle>
    <p:bodyStyle>
      <a:lvl1pPr marL="469900" indent="-469900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n"/>
        <a:defRPr sz="2600">
          <a:solidFill>
            <a:schemeClr val="tx1"/>
          </a:solidFill>
          <a:latin typeface="+mn-lt"/>
        </a:defRPr>
      </a:lvl2pPr>
      <a:lvl3pPr marL="1304925" indent="-395288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o"/>
        <a:defRPr sz="2300">
          <a:solidFill>
            <a:schemeClr val="tx1"/>
          </a:solidFill>
          <a:latin typeface="+mn-lt"/>
        </a:defRPr>
      </a:lvl3pPr>
      <a:lvl4pPr marL="1693863" indent="-387350" algn="l" rtl="0" eaLnBrk="0" fontAlgn="base" hangingPunct="0">
        <a:lnSpc>
          <a:spcPct val="110000"/>
        </a:lnSpc>
        <a:spcBef>
          <a:spcPct val="20000"/>
        </a:spcBef>
        <a:spcAft>
          <a:spcPct val="15000"/>
        </a:spcAft>
        <a:buClr>
          <a:schemeClr val="accent2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93913" indent="-398463" algn="l" rtl="0" eaLnBrk="0" fontAlgn="base" hangingPunct="0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511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30083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655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922713" indent="-398463" algn="l" rtl="0" fontAlgn="base">
        <a:lnSpc>
          <a:spcPct val="110000"/>
        </a:lnSpc>
        <a:spcBef>
          <a:spcPct val="2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9.wmf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lookout.com/mobile-threat-repor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lookout.com/mobile-threat-repor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elsen.com/us/en/newswire/2013/smartphone-switch--three-fourths-of-recent-acquirers-chose-smart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feature=player_embedded&amp;v=oGXdlOi-B7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n.com/2012/05/23/tech/mobile/ibm-siri-ban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1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9016" y="969637"/>
            <a:ext cx="8943975" cy="13716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rgbClr val="3333CC"/>
                </a:solidFill>
              </a:rPr>
              <a:t>Mobile Security</a:t>
            </a:r>
          </a:p>
        </p:txBody>
      </p:sp>
      <p:sp>
        <p:nvSpPr>
          <p:cNvPr id="7171" name="Rectangle 7"/>
          <p:cNvSpPr>
            <a:spLocks noChangeArrowheads="1"/>
          </p:cNvSpPr>
          <p:nvPr/>
        </p:nvSpPr>
        <p:spPr bwMode="auto">
          <a:xfrm>
            <a:off x="2085975" y="3613150"/>
            <a:ext cx="48641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Norman M. Sadeh</a:t>
            </a:r>
          </a:p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School of Computer Science</a:t>
            </a:r>
          </a:p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sz="2400"/>
              <a:t>Carnegie Mellon University</a:t>
            </a:r>
          </a:p>
        </p:txBody>
      </p:sp>
      <p:sp>
        <p:nvSpPr>
          <p:cNvPr id="7172" name="Rectangle 9"/>
          <p:cNvSpPr>
            <a:spLocks noChangeArrowheads="1"/>
          </p:cNvSpPr>
          <p:nvPr/>
        </p:nvSpPr>
        <p:spPr bwMode="auto">
          <a:xfrm>
            <a:off x="527050" y="555625"/>
            <a:ext cx="895191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>
              <a:spcBef>
                <a:spcPct val="0"/>
              </a:spcBef>
            </a:pPr>
            <a:r>
              <a:rPr lang="en-US" sz="2800" i="1">
                <a:solidFill>
                  <a:schemeClr val="accent2"/>
                </a:solidFill>
              </a:rPr>
              <a:t/>
            </a:r>
            <a:br>
              <a:rPr lang="en-US" sz="2800" i="1">
                <a:solidFill>
                  <a:schemeClr val="accent2"/>
                </a:solidFill>
              </a:rPr>
            </a:br>
            <a:r>
              <a:rPr lang="en-US" sz="3200" i="1">
                <a:solidFill>
                  <a:schemeClr val="accent2"/>
                </a:solidFill>
              </a:rPr>
              <a:t/>
            </a:r>
            <a:br>
              <a:rPr lang="en-US" sz="3200" i="1">
                <a:solidFill>
                  <a:schemeClr val="accent2"/>
                </a:solidFill>
              </a:rPr>
            </a:br>
            <a:r>
              <a:rPr lang="en-US" sz="3200">
                <a:solidFill>
                  <a:schemeClr val="tx2"/>
                </a:solidFill>
              </a:rPr>
              <a:t> </a:t>
            </a:r>
            <a:r>
              <a:rPr lang="en-US" sz="3200" b="1" i="1"/>
              <a:t>Information Security &amp; Privacy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79475" y="149226"/>
            <a:ext cx="7523163" cy="4619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400" dirty="0">
                <a:latin typeface="Times New Roman" pitchFamily="18" charset="0"/>
              </a:rPr>
              <a:t>15-421/08-731 and 08-761/46-861 --  Fall 2013 – Lecture 8</a:t>
            </a:r>
          </a:p>
        </p:txBody>
      </p:sp>
    </p:spTree>
    <p:extLst>
      <p:ext uri="{BB962C8B-B14F-4D97-AF65-F5344CB8AC3E}">
        <p14:creationId xmlns:p14="http://schemas.microsoft.com/office/powerpoint/2010/main" val="139956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Lost or Stolen Phone….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Private data</a:t>
            </a:r>
          </a:p>
          <a:p>
            <a:pPr lvl="1"/>
            <a:r>
              <a:rPr lang="en-US" smtClean="0"/>
              <a:t>e.g. contact list, pictures, phone calls, messages, email, calendar, etc</a:t>
            </a:r>
          </a:p>
          <a:p>
            <a:pPr lvl="1"/>
            <a:r>
              <a:rPr lang="en-US" smtClean="0"/>
              <a:t>Access to enterprise apps</a:t>
            </a:r>
          </a:p>
          <a:p>
            <a:r>
              <a:rPr lang="en-US" b="1" smtClean="0"/>
              <a:t>Risk of someone using your phone</a:t>
            </a:r>
          </a:p>
          <a:p>
            <a:pPr lvl="1"/>
            <a:r>
              <a:rPr lang="en-US" smtClean="0"/>
              <a:t>Impersonating you – SMS, voice, email, social networks, etc.</a:t>
            </a:r>
          </a:p>
          <a:p>
            <a:pPr lvl="1"/>
            <a:r>
              <a:rPr lang="en-US" smtClean="0"/>
              <a:t>Placing expensive international calls</a:t>
            </a:r>
          </a:p>
          <a:p>
            <a:r>
              <a:rPr lang="en-US" smtClean="0"/>
              <a:t>Reselling your phone</a:t>
            </a:r>
          </a:p>
          <a:p>
            <a:r>
              <a:rPr lang="en-US" smtClean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06484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15" y="2418080"/>
            <a:ext cx="8001000" cy="822960"/>
          </a:xfrm>
          <a:solidFill>
            <a:srgbClr val="FFC000"/>
          </a:solidFill>
        </p:spPr>
        <p:txBody>
          <a:bodyPr/>
          <a:lstStyle/>
          <a:p>
            <a:r>
              <a:rPr lang="en-US" sz="5400" b="1" dirty="0" smtClean="0"/>
              <a:t>What Can Users Do?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35389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Preventative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Don’t leave your phone unattended</a:t>
            </a:r>
          </a:p>
          <a:p>
            <a:r>
              <a:rPr lang="en-US" dirty="0" smtClean="0"/>
              <a:t>Write down your IMEI number as well as phone make and model and cell phone number</a:t>
            </a:r>
          </a:p>
          <a:p>
            <a:r>
              <a:rPr lang="en-US" dirty="0" smtClean="0"/>
              <a:t>Use a </a:t>
            </a:r>
            <a:r>
              <a:rPr lang="en-US" b="1" dirty="0" smtClean="0"/>
              <a:t>PIN </a:t>
            </a:r>
            <a:r>
              <a:rPr lang="en-US" dirty="0" smtClean="0"/>
              <a:t>to protect your cell phone</a:t>
            </a:r>
          </a:p>
          <a:p>
            <a:pPr lvl="1"/>
            <a:r>
              <a:rPr lang="en-US" dirty="0" smtClean="0"/>
              <a:t>Different options (e.g. </a:t>
            </a:r>
            <a:r>
              <a:rPr lang="en-US" dirty="0" err="1" smtClean="0"/>
              <a:t>iPhone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0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iPhone</a:t>
            </a:r>
            <a:r>
              <a:rPr lang="en-US" dirty="0" smtClean="0"/>
              <a:t> Users More Likely to have a PIN</a:t>
            </a:r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 l="10500" t="13333" r="8250" b="25333"/>
          <a:stretch>
            <a:fillRect/>
          </a:stretch>
        </p:blipFill>
        <p:spPr bwMode="auto">
          <a:xfrm>
            <a:off x="0" y="1470778"/>
            <a:ext cx="8918784" cy="378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73934" y="5374512"/>
            <a:ext cx="7536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Source: BYOD Insights 2013: A Cisco Partner Network Study (March 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44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914400"/>
            <a:ext cx="8414702" cy="5105400"/>
          </a:xfrm>
        </p:spPr>
        <p:txBody>
          <a:bodyPr/>
          <a:lstStyle/>
          <a:p>
            <a:r>
              <a:rPr lang="en-US" sz="3200" b="1" dirty="0" smtClean="0"/>
              <a:t>Remote erase </a:t>
            </a:r>
            <a:r>
              <a:rPr lang="en-US" sz="3200" dirty="0" smtClean="0"/>
              <a:t>– make sure to regularly “back up”/sync your cell phone…</a:t>
            </a:r>
          </a:p>
          <a:p>
            <a:r>
              <a:rPr lang="en-US" sz="3200" dirty="0" smtClean="0"/>
              <a:t>Track the location of your cell phone – watch out for malware</a:t>
            </a:r>
          </a:p>
          <a:p>
            <a:pPr lvl="1"/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Sobering Stat (March 2013)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8458200" cy="1905000"/>
          </a:xfrm>
        </p:spPr>
        <p:txBody>
          <a:bodyPr/>
          <a:lstStyle/>
          <a:p>
            <a:r>
              <a:rPr lang="en-US" dirty="0" smtClean="0"/>
              <a:t>86% of workers  say their employers can’t remotely wipe their device’s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746585"/>
            <a:ext cx="881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Source: BYOD Insights 2013: A Cisco Partner Network Study (March 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81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595" y="190500"/>
            <a:ext cx="8001000" cy="609600"/>
          </a:xfrm>
        </p:spPr>
        <p:txBody>
          <a:bodyPr/>
          <a:lstStyle/>
          <a:p>
            <a:r>
              <a:rPr lang="en-US" dirty="0" smtClean="0"/>
              <a:t>Other Solutions</a:t>
            </a:r>
            <a:endParaRPr lang="en-US" dirty="0"/>
          </a:p>
        </p:txBody>
      </p:sp>
      <p:pic>
        <p:nvPicPr>
          <p:cNvPr id="36866" name="Picture 2" descr="iPhone Screenshot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375" y="1145222"/>
            <a:ext cx="3048000" cy="4381501"/>
          </a:xfrm>
          <a:prstGeom prst="rect">
            <a:avLst/>
          </a:prstGeom>
          <a:noFill/>
        </p:spPr>
      </p:pic>
      <p:pic>
        <p:nvPicPr>
          <p:cNvPr id="36868" name="Picture 4" descr="http://mobireport.com/img/LeftBLpear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76215" y="774382"/>
            <a:ext cx="2409825" cy="48577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608784" y="5770880"/>
            <a:ext cx="4535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Loud noise + contact info +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6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2974340"/>
            <a:ext cx="7772400" cy="1362075"/>
          </a:xfrm>
        </p:spPr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NETWORK-based Threats</a:t>
            </a:r>
            <a:endParaRPr lang="en-US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4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375775" cy="893180"/>
          </a:xfrm>
        </p:spPr>
        <p:txBody>
          <a:bodyPr/>
          <a:lstStyle/>
          <a:p>
            <a:r>
              <a:rPr lang="en-US" sz="2700" dirty="0"/>
              <a:t>SIM-Based </a:t>
            </a:r>
            <a:r>
              <a:rPr lang="en-US" sz="2700" dirty="0" err="1"/>
              <a:t>Authentication:Symmetric</a:t>
            </a:r>
            <a:r>
              <a:rPr lang="en-US" sz="2700" dirty="0"/>
              <a:t> Cryptography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044950" y="1257300"/>
            <a:ext cx="1100138" cy="1903413"/>
            <a:chOff x="2976" y="0"/>
            <a:chExt cx="693" cy="1199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 flipH="1">
              <a:off x="3456" y="336"/>
              <a:ext cx="213" cy="863"/>
              <a:chOff x="1635" y="1833"/>
              <a:chExt cx="92" cy="246"/>
            </a:xfrm>
          </p:grpSpPr>
          <p:grpSp>
            <p:nvGrpSpPr>
              <p:cNvPr id="4" name="Group 5"/>
              <p:cNvGrpSpPr>
                <a:grpSpLocks/>
              </p:cNvGrpSpPr>
              <p:nvPr/>
            </p:nvGrpSpPr>
            <p:grpSpPr bwMode="auto">
              <a:xfrm>
                <a:off x="1636" y="1918"/>
                <a:ext cx="91" cy="161"/>
                <a:chOff x="1636" y="1918"/>
                <a:chExt cx="91" cy="161"/>
              </a:xfrm>
            </p:grpSpPr>
            <p:grpSp>
              <p:nvGrpSpPr>
                <p:cNvPr id="5" name="Group 6"/>
                <p:cNvGrpSpPr>
                  <a:grpSpLocks/>
                </p:cNvGrpSpPr>
                <p:nvPr/>
              </p:nvGrpSpPr>
              <p:grpSpPr bwMode="auto">
                <a:xfrm>
                  <a:off x="1636" y="1922"/>
                  <a:ext cx="59" cy="156"/>
                  <a:chOff x="1636" y="1922"/>
                  <a:chExt cx="59" cy="156"/>
                </a:xfrm>
              </p:grpSpPr>
              <p:sp>
                <p:nvSpPr>
                  <p:cNvPr id="1460231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1" cy="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0232" name="Line 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3" y="1923"/>
                    <a:ext cx="27" cy="3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0233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653" y="1956"/>
                    <a:ext cx="37" cy="7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0234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6" y="2024"/>
                    <a:ext cx="53" cy="5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0235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644" y="2025"/>
                    <a:ext cx="51" cy="5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0236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43" y="1956"/>
                    <a:ext cx="41" cy="69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0237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4" cy="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60238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693" y="2014"/>
                  <a:ext cx="22" cy="6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39" name="Line 15"/>
                <p:cNvSpPr>
                  <a:spLocks noChangeShapeType="1"/>
                </p:cNvSpPr>
                <p:nvPr/>
              </p:nvSpPr>
              <p:spPr bwMode="auto">
                <a:xfrm>
                  <a:off x="1685" y="1957"/>
                  <a:ext cx="30" cy="5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40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685" y="1918"/>
                  <a:ext cx="7" cy="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41" name="Line 17"/>
                <p:cNvSpPr>
                  <a:spLocks noChangeShapeType="1"/>
                </p:cNvSpPr>
                <p:nvPr/>
              </p:nvSpPr>
              <p:spPr bwMode="auto">
                <a:xfrm flipV="1">
                  <a:off x="1682" y="1918"/>
                  <a:ext cx="12" cy="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42" name="Line 18"/>
                <p:cNvSpPr>
                  <a:spLocks noChangeShapeType="1"/>
                </p:cNvSpPr>
                <p:nvPr/>
              </p:nvSpPr>
              <p:spPr bwMode="auto">
                <a:xfrm>
                  <a:off x="1682" y="1922"/>
                  <a:ext cx="19" cy="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43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691" y="1951"/>
                  <a:ext cx="8" cy="7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44" name="Line 20"/>
                <p:cNvSpPr>
                  <a:spLocks noChangeShapeType="1"/>
                </p:cNvSpPr>
                <p:nvPr/>
              </p:nvSpPr>
              <p:spPr bwMode="auto">
                <a:xfrm>
                  <a:off x="1691" y="2024"/>
                  <a:ext cx="36" cy="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21"/>
              <p:cNvGrpSpPr>
                <a:grpSpLocks/>
              </p:cNvGrpSpPr>
              <p:nvPr/>
            </p:nvGrpSpPr>
            <p:grpSpPr bwMode="auto">
              <a:xfrm>
                <a:off x="1635" y="1841"/>
                <a:ext cx="90" cy="236"/>
                <a:chOff x="1635" y="1841"/>
                <a:chExt cx="90" cy="236"/>
              </a:xfrm>
            </p:grpSpPr>
            <p:sp>
              <p:nvSpPr>
                <p:cNvPr id="1460246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1635" y="1841"/>
                  <a:ext cx="35" cy="2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47" name="Line 23"/>
                <p:cNvSpPr>
                  <a:spLocks noChangeShapeType="1"/>
                </p:cNvSpPr>
                <p:nvPr/>
              </p:nvSpPr>
              <p:spPr bwMode="auto">
                <a:xfrm>
                  <a:off x="1671" y="1847"/>
                  <a:ext cx="22" cy="2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48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1694" y="2057"/>
                  <a:ext cx="31" cy="1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49" name="Line 25"/>
                <p:cNvSpPr>
                  <a:spLocks noChangeShapeType="1"/>
                </p:cNvSpPr>
                <p:nvPr/>
              </p:nvSpPr>
              <p:spPr bwMode="auto">
                <a:xfrm>
                  <a:off x="1676" y="1846"/>
                  <a:ext cx="48" cy="21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50" name="Line 26"/>
                <p:cNvSpPr>
                  <a:spLocks noChangeShapeType="1"/>
                </p:cNvSpPr>
                <p:nvPr/>
              </p:nvSpPr>
              <p:spPr bwMode="auto">
                <a:xfrm>
                  <a:off x="1636" y="2075"/>
                  <a:ext cx="59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0251" name="Oval 27"/>
              <p:cNvSpPr>
                <a:spLocks noChangeArrowheads="1"/>
              </p:cNvSpPr>
              <p:nvPr/>
            </p:nvSpPr>
            <p:spPr bwMode="auto">
              <a:xfrm>
                <a:off x="1662" y="1833"/>
                <a:ext cx="25" cy="28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28"/>
            <p:cNvGrpSpPr>
              <a:grpSpLocks/>
            </p:cNvGrpSpPr>
            <p:nvPr/>
          </p:nvGrpSpPr>
          <p:grpSpPr bwMode="auto">
            <a:xfrm flipH="1">
              <a:off x="2976" y="0"/>
              <a:ext cx="560" cy="768"/>
              <a:chOff x="1697" y="1685"/>
              <a:chExt cx="364" cy="349"/>
            </a:xfrm>
          </p:grpSpPr>
          <p:grpSp>
            <p:nvGrpSpPr>
              <p:cNvPr id="8" name="Group 29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1460254" name="Arc 30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G0" fmla="+- 0 0 0"/>
                    <a:gd name="G1" fmla="+- 21166 0 0"/>
                    <a:gd name="G2" fmla="+- 21600 0 0"/>
                    <a:gd name="T0" fmla="*/ 4308 w 21600"/>
                    <a:gd name="T1" fmla="*/ 0 h 41996"/>
                    <a:gd name="T2" fmla="*/ 5717 w 21600"/>
                    <a:gd name="T3" fmla="*/ 41996 h 41996"/>
                    <a:gd name="T4" fmla="*/ 0 w 21600"/>
                    <a:gd name="T5" fmla="*/ 21166 h 41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55" name="Arc 31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G0" fmla="+- 0 0 0"/>
                    <a:gd name="G1" fmla="+- 21164 0 0"/>
                    <a:gd name="G2" fmla="+- 21600 0 0"/>
                    <a:gd name="T0" fmla="*/ 4320 w 21600"/>
                    <a:gd name="T1" fmla="*/ 0 h 41987"/>
                    <a:gd name="T2" fmla="*/ 5742 w 21600"/>
                    <a:gd name="T3" fmla="*/ 41987 h 41987"/>
                    <a:gd name="T4" fmla="*/ 0 w 21600"/>
                    <a:gd name="T5" fmla="*/ 21164 h 41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56" name="Arc 32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G0" fmla="+- 0 0 0"/>
                    <a:gd name="G1" fmla="+- 21198 0 0"/>
                    <a:gd name="G2" fmla="+- 21600 0 0"/>
                    <a:gd name="T0" fmla="*/ 4150 w 21600"/>
                    <a:gd name="T1" fmla="*/ 0 h 42045"/>
                    <a:gd name="T2" fmla="*/ 5654 w 21600"/>
                    <a:gd name="T3" fmla="*/ 42045 h 42045"/>
                    <a:gd name="T4" fmla="*/ 0 w 21600"/>
                    <a:gd name="T5" fmla="*/ 21198 h 42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33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1460258" name="Arc 34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G0" fmla="+- 0 0 0"/>
                    <a:gd name="G1" fmla="+- 21185 0 0"/>
                    <a:gd name="G2" fmla="+- 21600 0 0"/>
                    <a:gd name="T0" fmla="*/ 4216 w 21600"/>
                    <a:gd name="T1" fmla="*/ 0 h 42051"/>
                    <a:gd name="T2" fmla="*/ 5584 w 21600"/>
                    <a:gd name="T3" fmla="*/ 42051 h 42051"/>
                    <a:gd name="T4" fmla="*/ 0 w 21600"/>
                    <a:gd name="T5" fmla="*/ 21185 h 42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59" name="Arc 35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G0" fmla="+- 0 0 0"/>
                    <a:gd name="G1" fmla="+- 21214 0 0"/>
                    <a:gd name="G2" fmla="+- 21600 0 0"/>
                    <a:gd name="T0" fmla="*/ 4068 w 21600"/>
                    <a:gd name="T1" fmla="*/ 0 h 42128"/>
                    <a:gd name="T2" fmla="*/ 5401 w 21600"/>
                    <a:gd name="T3" fmla="*/ 42128 h 42128"/>
                    <a:gd name="T4" fmla="*/ 0 w 21600"/>
                    <a:gd name="T5" fmla="*/ 21214 h 4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60" name="Arc 36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G0" fmla="+- 0 0 0"/>
                    <a:gd name="G1" fmla="+- 21165 0 0"/>
                    <a:gd name="G2" fmla="+- 21600 0 0"/>
                    <a:gd name="T0" fmla="*/ 4315 w 21600"/>
                    <a:gd name="T1" fmla="*/ 0 h 41974"/>
                    <a:gd name="T2" fmla="*/ 5791 w 21600"/>
                    <a:gd name="T3" fmla="*/ 41974 h 41974"/>
                    <a:gd name="T4" fmla="*/ 0 w 21600"/>
                    <a:gd name="T5" fmla="*/ 21165 h 4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0261" name="Arc 37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G0" fmla="+- 0 0 0"/>
                  <a:gd name="G1" fmla="+- 21248 0 0"/>
                  <a:gd name="G2" fmla="+- 21600 0 0"/>
                  <a:gd name="T0" fmla="*/ 3886 w 21600"/>
                  <a:gd name="T1" fmla="*/ 0 h 42217"/>
                  <a:gd name="T2" fmla="*/ 5183 w 21600"/>
                  <a:gd name="T3" fmla="*/ 42217 h 42217"/>
                  <a:gd name="T4" fmla="*/ 0 w 21600"/>
                  <a:gd name="T5" fmla="*/ 21248 h 4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262" name="Arc 38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G0" fmla="+- 0 0 0"/>
                  <a:gd name="G1" fmla="+- 21221 0 0"/>
                  <a:gd name="G2" fmla="+- 21600 0 0"/>
                  <a:gd name="T0" fmla="*/ 4028 w 21600"/>
                  <a:gd name="T1" fmla="*/ 0 h 42160"/>
                  <a:gd name="T2" fmla="*/ 5304 w 21600"/>
                  <a:gd name="T3" fmla="*/ 42160 h 42160"/>
                  <a:gd name="T4" fmla="*/ 0 w 21600"/>
                  <a:gd name="T5" fmla="*/ 21221 h 42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263" name="Arc 39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G0" fmla="+- 0 0 0"/>
                  <a:gd name="G1" fmla="+- 21180 0 0"/>
                  <a:gd name="G2" fmla="+- 21600 0 0"/>
                  <a:gd name="T0" fmla="*/ 4237 w 21600"/>
                  <a:gd name="T1" fmla="*/ 0 h 42030"/>
                  <a:gd name="T2" fmla="*/ 5643 w 21600"/>
                  <a:gd name="T3" fmla="*/ 42030 h 42030"/>
                  <a:gd name="T4" fmla="*/ 0 w 21600"/>
                  <a:gd name="T5" fmla="*/ 21180 h 42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264" name="Arc 40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G0" fmla="+- 0 0 0"/>
                  <a:gd name="G1" fmla="+- 21296 0 0"/>
                  <a:gd name="G2" fmla="+- 21600 0 0"/>
                  <a:gd name="T0" fmla="*/ 3610 w 21600"/>
                  <a:gd name="T1" fmla="*/ 0 h 42282"/>
                  <a:gd name="T2" fmla="*/ 5114 w 21600"/>
                  <a:gd name="T3" fmla="*/ 42282 h 42282"/>
                  <a:gd name="T4" fmla="*/ 0 w 21600"/>
                  <a:gd name="T5" fmla="*/ 21296 h 4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0265" name="Line 41"/>
          <p:cNvSpPr>
            <a:spLocks noChangeShapeType="1"/>
          </p:cNvSpPr>
          <p:nvPr/>
        </p:nvSpPr>
        <p:spPr bwMode="auto">
          <a:xfrm flipV="1">
            <a:off x="5138738" y="2419350"/>
            <a:ext cx="517525" cy="50958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268" name="Line 44"/>
          <p:cNvSpPr>
            <a:spLocks noChangeShapeType="1"/>
          </p:cNvSpPr>
          <p:nvPr/>
        </p:nvSpPr>
        <p:spPr bwMode="auto">
          <a:xfrm flipV="1">
            <a:off x="1311275" y="2046288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269" name="Line 45"/>
          <p:cNvSpPr>
            <a:spLocks noChangeShapeType="1"/>
          </p:cNvSpPr>
          <p:nvPr/>
        </p:nvSpPr>
        <p:spPr bwMode="auto">
          <a:xfrm>
            <a:off x="1158875" y="2579688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" name="Group 46"/>
          <p:cNvGrpSpPr>
            <a:grpSpLocks/>
          </p:cNvGrpSpPr>
          <p:nvPr/>
        </p:nvGrpSpPr>
        <p:grpSpPr bwMode="auto">
          <a:xfrm>
            <a:off x="1844675" y="1436688"/>
            <a:ext cx="388938" cy="1349375"/>
            <a:chOff x="883" y="1117"/>
            <a:chExt cx="270" cy="663"/>
          </a:xfrm>
        </p:grpSpPr>
        <p:pic>
          <p:nvPicPr>
            <p:cNvPr id="1460271" name="Picture 4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3" y="1203"/>
              <a:ext cx="238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" name="Group 48"/>
            <p:cNvGrpSpPr>
              <a:grpSpLocks/>
            </p:cNvGrpSpPr>
            <p:nvPr/>
          </p:nvGrpSpPr>
          <p:grpSpPr bwMode="auto">
            <a:xfrm rot="-5400000">
              <a:off x="961" y="1117"/>
              <a:ext cx="192" cy="192"/>
              <a:chOff x="1697" y="1685"/>
              <a:chExt cx="364" cy="349"/>
            </a:xfrm>
          </p:grpSpPr>
          <p:grpSp>
            <p:nvGrpSpPr>
              <p:cNvPr id="12" name="Group 49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1460274" name="Arc 50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G0" fmla="+- 0 0 0"/>
                    <a:gd name="G1" fmla="+- 21166 0 0"/>
                    <a:gd name="G2" fmla="+- 21600 0 0"/>
                    <a:gd name="T0" fmla="*/ 4308 w 21600"/>
                    <a:gd name="T1" fmla="*/ 0 h 41996"/>
                    <a:gd name="T2" fmla="*/ 5717 w 21600"/>
                    <a:gd name="T3" fmla="*/ 41996 h 41996"/>
                    <a:gd name="T4" fmla="*/ 0 w 21600"/>
                    <a:gd name="T5" fmla="*/ 21166 h 41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75" name="Arc 51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G0" fmla="+- 0 0 0"/>
                    <a:gd name="G1" fmla="+- 21164 0 0"/>
                    <a:gd name="G2" fmla="+- 21600 0 0"/>
                    <a:gd name="T0" fmla="*/ 4320 w 21600"/>
                    <a:gd name="T1" fmla="*/ 0 h 41987"/>
                    <a:gd name="T2" fmla="*/ 5742 w 21600"/>
                    <a:gd name="T3" fmla="*/ 41987 h 41987"/>
                    <a:gd name="T4" fmla="*/ 0 w 21600"/>
                    <a:gd name="T5" fmla="*/ 21164 h 41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76" name="Arc 52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G0" fmla="+- 0 0 0"/>
                    <a:gd name="G1" fmla="+- 21198 0 0"/>
                    <a:gd name="G2" fmla="+- 21600 0 0"/>
                    <a:gd name="T0" fmla="*/ 4150 w 21600"/>
                    <a:gd name="T1" fmla="*/ 0 h 42045"/>
                    <a:gd name="T2" fmla="*/ 5654 w 21600"/>
                    <a:gd name="T3" fmla="*/ 42045 h 42045"/>
                    <a:gd name="T4" fmla="*/ 0 w 21600"/>
                    <a:gd name="T5" fmla="*/ 21198 h 42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53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1460278" name="Arc 54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G0" fmla="+- 0 0 0"/>
                    <a:gd name="G1" fmla="+- 21185 0 0"/>
                    <a:gd name="G2" fmla="+- 21600 0 0"/>
                    <a:gd name="T0" fmla="*/ 4216 w 21600"/>
                    <a:gd name="T1" fmla="*/ 0 h 42051"/>
                    <a:gd name="T2" fmla="*/ 5584 w 21600"/>
                    <a:gd name="T3" fmla="*/ 42051 h 42051"/>
                    <a:gd name="T4" fmla="*/ 0 w 21600"/>
                    <a:gd name="T5" fmla="*/ 21185 h 42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79" name="Arc 55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G0" fmla="+- 0 0 0"/>
                    <a:gd name="G1" fmla="+- 21214 0 0"/>
                    <a:gd name="G2" fmla="+- 21600 0 0"/>
                    <a:gd name="T0" fmla="*/ 4068 w 21600"/>
                    <a:gd name="T1" fmla="*/ 0 h 42128"/>
                    <a:gd name="T2" fmla="*/ 5401 w 21600"/>
                    <a:gd name="T3" fmla="*/ 42128 h 42128"/>
                    <a:gd name="T4" fmla="*/ 0 w 21600"/>
                    <a:gd name="T5" fmla="*/ 21214 h 4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0280" name="Arc 56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G0" fmla="+- 0 0 0"/>
                    <a:gd name="G1" fmla="+- 21165 0 0"/>
                    <a:gd name="G2" fmla="+- 21600 0 0"/>
                    <a:gd name="T0" fmla="*/ 4315 w 21600"/>
                    <a:gd name="T1" fmla="*/ 0 h 41974"/>
                    <a:gd name="T2" fmla="*/ 5791 w 21600"/>
                    <a:gd name="T3" fmla="*/ 41974 h 41974"/>
                    <a:gd name="T4" fmla="*/ 0 w 21600"/>
                    <a:gd name="T5" fmla="*/ 21165 h 4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0281" name="Arc 57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G0" fmla="+- 0 0 0"/>
                  <a:gd name="G1" fmla="+- 21248 0 0"/>
                  <a:gd name="G2" fmla="+- 21600 0 0"/>
                  <a:gd name="T0" fmla="*/ 3886 w 21600"/>
                  <a:gd name="T1" fmla="*/ 0 h 42217"/>
                  <a:gd name="T2" fmla="*/ 5183 w 21600"/>
                  <a:gd name="T3" fmla="*/ 42217 h 42217"/>
                  <a:gd name="T4" fmla="*/ 0 w 21600"/>
                  <a:gd name="T5" fmla="*/ 21248 h 4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282" name="Arc 58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G0" fmla="+- 0 0 0"/>
                  <a:gd name="G1" fmla="+- 21221 0 0"/>
                  <a:gd name="G2" fmla="+- 21600 0 0"/>
                  <a:gd name="T0" fmla="*/ 4028 w 21600"/>
                  <a:gd name="T1" fmla="*/ 0 h 42160"/>
                  <a:gd name="T2" fmla="*/ 5304 w 21600"/>
                  <a:gd name="T3" fmla="*/ 42160 h 42160"/>
                  <a:gd name="T4" fmla="*/ 0 w 21600"/>
                  <a:gd name="T5" fmla="*/ 21221 h 42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283" name="Arc 59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G0" fmla="+- 0 0 0"/>
                  <a:gd name="G1" fmla="+- 21180 0 0"/>
                  <a:gd name="G2" fmla="+- 21600 0 0"/>
                  <a:gd name="T0" fmla="*/ 4237 w 21600"/>
                  <a:gd name="T1" fmla="*/ 0 h 42030"/>
                  <a:gd name="T2" fmla="*/ 5643 w 21600"/>
                  <a:gd name="T3" fmla="*/ 42030 h 42030"/>
                  <a:gd name="T4" fmla="*/ 0 w 21600"/>
                  <a:gd name="T5" fmla="*/ 21180 h 42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284" name="Arc 60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G0" fmla="+- 0 0 0"/>
                  <a:gd name="G1" fmla="+- 21296 0 0"/>
                  <a:gd name="G2" fmla="+- 21600 0 0"/>
                  <a:gd name="T0" fmla="*/ 3610 w 21600"/>
                  <a:gd name="T1" fmla="*/ 0 h 42282"/>
                  <a:gd name="T2" fmla="*/ 5114 w 21600"/>
                  <a:gd name="T3" fmla="*/ 42282 h 42282"/>
                  <a:gd name="T4" fmla="*/ 0 w 21600"/>
                  <a:gd name="T5" fmla="*/ 21296 h 4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0285" name="Text Box 61"/>
          <p:cNvSpPr txBox="1">
            <a:spLocks noChangeArrowheads="1"/>
          </p:cNvSpPr>
          <p:nvPr/>
        </p:nvSpPr>
        <p:spPr bwMode="auto">
          <a:xfrm>
            <a:off x="457200" y="1905000"/>
            <a:ext cx="1023037" cy="28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 dirty="0" smtClean="0">
                <a:latin typeface="Times New Roman" pitchFamily="18" charset="0"/>
              </a:rPr>
              <a:t>SIM card</a:t>
            </a:r>
            <a:endParaRPr lang="en-US" sz="1600" b="1" dirty="0">
              <a:latin typeface="Times New Roman" pitchFamily="18" charset="0"/>
            </a:endParaRPr>
          </a:p>
        </p:txBody>
      </p:sp>
      <p:sp>
        <p:nvSpPr>
          <p:cNvPr id="1460286" name="Text Box 62"/>
          <p:cNvSpPr txBox="1">
            <a:spLocks noChangeArrowheads="1"/>
          </p:cNvSpPr>
          <p:nvPr/>
        </p:nvSpPr>
        <p:spPr bwMode="auto">
          <a:xfrm>
            <a:off x="2366963" y="2201863"/>
            <a:ext cx="813043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 dirty="0">
                <a:latin typeface="Times New Roman" pitchFamily="18" charset="0"/>
              </a:rPr>
              <a:t>Mobile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 dirty="0">
                <a:latin typeface="Times New Roman" pitchFamily="18" charset="0"/>
              </a:rPr>
              <a:t>Station</a:t>
            </a:r>
          </a:p>
        </p:txBody>
      </p:sp>
      <p:sp>
        <p:nvSpPr>
          <p:cNvPr id="1460287" name="Text Box 63"/>
          <p:cNvSpPr txBox="1">
            <a:spLocks noChangeArrowheads="1"/>
          </p:cNvSpPr>
          <p:nvPr/>
        </p:nvSpPr>
        <p:spPr bwMode="auto">
          <a:xfrm>
            <a:off x="3903663" y="2482850"/>
            <a:ext cx="8318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800">
                <a:latin typeface="Times New Roman" pitchFamily="18" charset="0"/>
              </a:rPr>
              <a:t>Base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800">
                <a:latin typeface="Times New Roman" pitchFamily="18" charset="0"/>
              </a:rPr>
              <a:t>Station</a:t>
            </a:r>
          </a:p>
        </p:txBody>
      </p:sp>
      <p:sp>
        <p:nvSpPr>
          <p:cNvPr id="1460288" name="AutoShape 64"/>
          <p:cNvSpPr>
            <a:spLocks noChangeArrowheads="1"/>
          </p:cNvSpPr>
          <p:nvPr/>
        </p:nvSpPr>
        <p:spPr bwMode="auto">
          <a:xfrm>
            <a:off x="3352800" y="5116513"/>
            <a:ext cx="2362200" cy="1143000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tIns="0"/>
          <a:lstStyle/>
          <a:p>
            <a:pPr algn="ctr"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Times New Roman" pitchFamily="18" charset="0"/>
              </a:rPr>
              <a:t>Mobile Switching Center</a:t>
            </a:r>
          </a:p>
        </p:txBody>
      </p:sp>
      <p:sp>
        <p:nvSpPr>
          <p:cNvPr id="1460289" name="Cloud"/>
          <p:cNvSpPr>
            <a:spLocks noChangeAspect="1" noEditPoints="1" noChangeArrowheads="1"/>
          </p:cNvSpPr>
          <p:nvPr/>
        </p:nvSpPr>
        <p:spPr bwMode="auto">
          <a:xfrm>
            <a:off x="5410200" y="982663"/>
            <a:ext cx="3733800" cy="189388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66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 sz="1400">
                <a:latin typeface="Times New Roman" pitchFamily="18" charset="0"/>
              </a:rPr>
              <a:t>           </a:t>
            </a:r>
          </a:p>
        </p:txBody>
      </p:sp>
      <p:sp>
        <p:nvSpPr>
          <p:cNvPr id="1460290" name="Oval 66"/>
          <p:cNvSpPr>
            <a:spLocks noChangeArrowheads="1"/>
          </p:cNvSpPr>
          <p:nvPr/>
        </p:nvSpPr>
        <p:spPr bwMode="auto">
          <a:xfrm>
            <a:off x="6019800" y="2087563"/>
            <a:ext cx="1524000" cy="550862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Authentication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Center</a:t>
            </a:r>
          </a:p>
        </p:txBody>
      </p:sp>
      <p:sp>
        <p:nvSpPr>
          <p:cNvPr id="1460291" name="AutoShape 67"/>
          <p:cNvSpPr>
            <a:spLocks noChangeArrowheads="1"/>
          </p:cNvSpPr>
          <p:nvPr/>
        </p:nvSpPr>
        <p:spPr bwMode="auto">
          <a:xfrm>
            <a:off x="7848600" y="1354138"/>
            <a:ext cx="1143000" cy="673100"/>
          </a:xfrm>
          <a:prstGeom prst="can">
            <a:avLst>
              <a:gd name="adj" fmla="val 15106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Home 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Location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Register</a:t>
            </a:r>
          </a:p>
        </p:txBody>
      </p:sp>
      <p:sp>
        <p:nvSpPr>
          <p:cNvPr id="1460292" name="Line 68"/>
          <p:cNvSpPr>
            <a:spLocks noChangeShapeType="1"/>
          </p:cNvSpPr>
          <p:nvPr/>
        </p:nvSpPr>
        <p:spPr bwMode="auto">
          <a:xfrm flipV="1">
            <a:off x="7543800" y="2027238"/>
            <a:ext cx="685800" cy="2444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293" name="Oval 69"/>
          <p:cNvSpPr>
            <a:spLocks noChangeArrowheads="1"/>
          </p:cNvSpPr>
          <p:nvPr/>
        </p:nvSpPr>
        <p:spPr bwMode="auto">
          <a:xfrm>
            <a:off x="6019800" y="1354138"/>
            <a:ext cx="1524000" cy="550862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Mobile 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Switching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Center</a:t>
            </a:r>
          </a:p>
        </p:txBody>
      </p:sp>
      <p:sp>
        <p:nvSpPr>
          <p:cNvPr id="1460294" name="Line 70"/>
          <p:cNvSpPr>
            <a:spLocks noChangeShapeType="1"/>
          </p:cNvSpPr>
          <p:nvPr/>
        </p:nvSpPr>
        <p:spPr bwMode="auto">
          <a:xfrm>
            <a:off x="7543800" y="1598613"/>
            <a:ext cx="304800" cy="1222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295" name="Line 71"/>
          <p:cNvSpPr>
            <a:spLocks noChangeShapeType="1"/>
          </p:cNvSpPr>
          <p:nvPr/>
        </p:nvSpPr>
        <p:spPr bwMode="auto">
          <a:xfrm>
            <a:off x="6781800" y="1905000"/>
            <a:ext cx="0" cy="182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296" name="AutoShape 72"/>
          <p:cNvSpPr>
            <a:spLocks noChangeArrowheads="1"/>
          </p:cNvSpPr>
          <p:nvPr/>
        </p:nvSpPr>
        <p:spPr bwMode="auto">
          <a:xfrm>
            <a:off x="304800" y="2982913"/>
            <a:ext cx="2514600" cy="3276600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tIns="0"/>
          <a:lstStyle/>
          <a:p>
            <a:pPr algn="ctr">
              <a:spcBef>
                <a:spcPct val="0"/>
              </a:spcBef>
            </a:pP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SIM Module</a:t>
            </a:r>
          </a:p>
        </p:txBody>
      </p:sp>
      <p:graphicFrame>
        <p:nvGraphicFramePr>
          <p:cNvPr id="1460297" name="Object 73"/>
          <p:cNvGraphicFramePr>
            <a:graphicFrameLocks noChangeAspect="1"/>
          </p:cNvGraphicFramePr>
          <p:nvPr/>
        </p:nvGraphicFramePr>
        <p:xfrm>
          <a:off x="533400" y="3821113"/>
          <a:ext cx="7889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6" name="Clip" r:id="rId4" imgW="952129" imgH="952129" progId="">
                  <p:embed/>
                </p:oleObj>
              </mc:Choice>
              <mc:Fallback>
                <p:oleObj name="Clip" r:id="rId4" imgW="952129" imgH="9521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21113"/>
                        <a:ext cx="78898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0298" name="Line 74"/>
          <p:cNvSpPr>
            <a:spLocks noChangeShapeType="1"/>
          </p:cNvSpPr>
          <p:nvPr/>
        </p:nvSpPr>
        <p:spPr bwMode="auto">
          <a:xfrm>
            <a:off x="914400" y="45069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299" name="Text Box 75"/>
          <p:cNvSpPr txBox="1">
            <a:spLocks noChangeArrowheads="1"/>
          </p:cNvSpPr>
          <p:nvPr/>
        </p:nvSpPr>
        <p:spPr bwMode="auto">
          <a:xfrm>
            <a:off x="1600200" y="3897313"/>
            <a:ext cx="1100138" cy="67786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rgbClr val="FFFF00"/>
                </a:solidFill>
                <a:latin typeface="Times New Roman" pitchFamily="18" charset="0"/>
              </a:rPr>
              <a:t>Randomly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rgbClr val="FFFF00"/>
                </a:solidFill>
                <a:latin typeface="Times New Roman" pitchFamily="18" charset="0"/>
              </a:rPr>
              <a:t>Generated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rgbClr val="FFFF00"/>
                </a:solidFill>
                <a:latin typeface="Times New Roman" pitchFamily="18" charset="0"/>
              </a:rPr>
              <a:t>Number</a:t>
            </a:r>
          </a:p>
        </p:txBody>
      </p:sp>
      <p:sp>
        <p:nvSpPr>
          <p:cNvPr id="1460300" name="Line 76"/>
          <p:cNvSpPr>
            <a:spLocks noChangeShapeType="1"/>
          </p:cNvSpPr>
          <p:nvPr/>
        </p:nvSpPr>
        <p:spPr bwMode="auto">
          <a:xfrm>
            <a:off x="2057400" y="45069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301" name="Rectangle 77"/>
          <p:cNvSpPr>
            <a:spLocks noChangeArrowheads="1"/>
          </p:cNvSpPr>
          <p:nvPr/>
        </p:nvSpPr>
        <p:spPr bwMode="auto">
          <a:xfrm>
            <a:off x="609600" y="4811713"/>
            <a:ext cx="1828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Authentication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Algorithm (A3)</a:t>
            </a:r>
          </a:p>
        </p:txBody>
      </p:sp>
      <p:sp>
        <p:nvSpPr>
          <p:cNvPr id="1460302" name="Text Box 78"/>
          <p:cNvSpPr txBox="1">
            <a:spLocks noChangeArrowheads="1"/>
          </p:cNvSpPr>
          <p:nvPr/>
        </p:nvSpPr>
        <p:spPr bwMode="auto">
          <a:xfrm>
            <a:off x="228600" y="3373438"/>
            <a:ext cx="148431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User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Authentication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Key</a:t>
            </a:r>
          </a:p>
        </p:txBody>
      </p:sp>
      <p:sp>
        <p:nvSpPr>
          <p:cNvPr id="1460303" name="Line 79"/>
          <p:cNvSpPr>
            <a:spLocks noChangeShapeType="1"/>
          </p:cNvSpPr>
          <p:nvPr/>
        </p:nvSpPr>
        <p:spPr bwMode="auto">
          <a:xfrm>
            <a:off x="1447800" y="52689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304" name="Text Box 80"/>
          <p:cNvSpPr txBox="1">
            <a:spLocks noChangeArrowheads="1"/>
          </p:cNvSpPr>
          <p:nvPr/>
        </p:nvSpPr>
        <p:spPr bwMode="auto">
          <a:xfrm>
            <a:off x="685800" y="5573713"/>
            <a:ext cx="1635125" cy="3365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b="1">
                <a:solidFill>
                  <a:srgbClr val="FFFF00"/>
                </a:solidFill>
                <a:latin typeface="Times New Roman" pitchFamily="18" charset="0"/>
              </a:rPr>
              <a:t>Signed Response</a:t>
            </a:r>
          </a:p>
        </p:txBody>
      </p:sp>
      <p:sp>
        <p:nvSpPr>
          <p:cNvPr id="1460305" name="AutoShape 81"/>
          <p:cNvSpPr>
            <a:spLocks noChangeArrowheads="1"/>
          </p:cNvSpPr>
          <p:nvPr/>
        </p:nvSpPr>
        <p:spPr bwMode="auto">
          <a:xfrm>
            <a:off x="6324600" y="2982913"/>
            <a:ext cx="2514600" cy="3276600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tIns="0"/>
          <a:lstStyle/>
          <a:p>
            <a:pPr algn="ctr">
              <a:spcBef>
                <a:spcPct val="0"/>
              </a:spcBef>
            </a:pP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Authentication Center</a:t>
            </a:r>
          </a:p>
        </p:txBody>
      </p:sp>
      <p:graphicFrame>
        <p:nvGraphicFramePr>
          <p:cNvPr id="1460306" name="Object 82"/>
          <p:cNvGraphicFramePr>
            <a:graphicFrameLocks noChangeAspect="1"/>
          </p:cNvGraphicFramePr>
          <p:nvPr/>
        </p:nvGraphicFramePr>
        <p:xfrm>
          <a:off x="7696200" y="3821113"/>
          <a:ext cx="7889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7" name="Clip" r:id="rId6" imgW="952129" imgH="952129" progId="">
                  <p:embed/>
                </p:oleObj>
              </mc:Choice>
              <mc:Fallback>
                <p:oleObj name="Clip" r:id="rId6" imgW="952129" imgH="9521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3821113"/>
                        <a:ext cx="78898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0307" name="Line 83"/>
          <p:cNvSpPr>
            <a:spLocks noChangeShapeType="1"/>
          </p:cNvSpPr>
          <p:nvPr/>
        </p:nvSpPr>
        <p:spPr bwMode="auto">
          <a:xfrm>
            <a:off x="6934200" y="45069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308" name="Text Box 84"/>
          <p:cNvSpPr txBox="1">
            <a:spLocks noChangeArrowheads="1"/>
          </p:cNvSpPr>
          <p:nvPr/>
        </p:nvSpPr>
        <p:spPr bwMode="auto">
          <a:xfrm>
            <a:off x="6477000" y="3897313"/>
            <a:ext cx="1100138" cy="677862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rgbClr val="FFFF00"/>
                </a:solidFill>
                <a:latin typeface="Times New Roman" pitchFamily="18" charset="0"/>
              </a:rPr>
              <a:t>Randomly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rgbClr val="FFFF00"/>
                </a:solidFill>
                <a:latin typeface="Times New Roman" pitchFamily="18" charset="0"/>
              </a:rPr>
              <a:t>Generated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rgbClr val="FFFF00"/>
                </a:solidFill>
                <a:latin typeface="Times New Roman" pitchFamily="18" charset="0"/>
              </a:rPr>
              <a:t>Number</a:t>
            </a:r>
          </a:p>
        </p:txBody>
      </p:sp>
      <p:sp>
        <p:nvSpPr>
          <p:cNvPr id="1460309" name="Line 85"/>
          <p:cNvSpPr>
            <a:spLocks noChangeShapeType="1"/>
          </p:cNvSpPr>
          <p:nvPr/>
        </p:nvSpPr>
        <p:spPr bwMode="auto">
          <a:xfrm>
            <a:off x="8077200" y="45069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310" name="Rectangle 86"/>
          <p:cNvSpPr>
            <a:spLocks noChangeArrowheads="1"/>
          </p:cNvSpPr>
          <p:nvPr/>
        </p:nvSpPr>
        <p:spPr bwMode="auto">
          <a:xfrm>
            <a:off x="6629400" y="4811713"/>
            <a:ext cx="1828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Authentication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Algorithm (A3)</a:t>
            </a:r>
          </a:p>
        </p:txBody>
      </p:sp>
      <p:sp>
        <p:nvSpPr>
          <p:cNvPr id="1460311" name="Text Box 87"/>
          <p:cNvSpPr txBox="1">
            <a:spLocks noChangeArrowheads="1"/>
          </p:cNvSpPr>
          <p:nvPr/>
        </p:nvSpPr>
        <p:spPr bwMode="auto">
          <a:xfrm>
            <a:off x="7239000" y="3373438"/>
            <a:ext cx="148431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User 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Authentication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Key</a:t>
            </a:r>
          </a:p>
        </p:txBody>
      </p:sp>
      <p:sp>
        <p:nvSpPr>
          <p:cNvPr id="1460312" name="Line 88"/>
          <p:cNvSpPr>
            <a:spLocks noChangeShapeType="1"/>
          </p:cNvSpPr>
          <p:nvPr/>
        </p:nvSpPr>
        <p:spPr bwMode="auto">
          <a:xfrm>
            <a:off x="7467600" y="526891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313" name="Text Box 89"/>
          <p:cNvSpPr txBox="1">
            <a:spLocks noChangeArrowheads="1"/>
          </p:cNvSpPr>
          <p:nvPr/>
        </p:nvSpPr>
        <p:spPr bwMode="auto">
          <a:xfrm>
            <a:off x="6705600" y="5573713"/>
            <a:ext cx="1635125" cy="33655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b="1">
                <a:solidFill>
                  <a:srgbClr val="FFFF00"/>
                </a:solidFill>
                <a:latin typeface="Times New Roman" pitchFamily="18" charset="0"/>
              </a:rPr>
              <a:t>Signed Response</a:t>
            </a:r>
          </a:p>
        </p:txBody>
      </p:sp>
      <p:sp>
        <p:nvSpPr>
          <p:cNvPr id="1460314" name="Line 90"/>
          <p:cNvSpPr>
            <a:spLocks noChangeShapeType="1"/>
          </p:cNvSpPr>
          <p:nvPr/>
        </p:nvSpPr>
        <p:spPr bwMode="auto">
          <a:xfrm flipH="1">
            <a:off x="2743200" y="4278313"/>
            <a:ext cx="3733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315" name="Line 91"/>
          <p:cNvSpPr>
            <a:spLocks noChangeShapeType="1"/>
          </p:cNvSpPr>
          <p:nvPr/>
        </p:nvSpPr>
        <p:spPr bwMode="auto">
          <a:xfrm>
            <a:off x="2286000" y="5726113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316" name="Line 92"/>
          <p:cNvSpPr>
            <a:spLocks noChangeShapeType="1"/>
          </p:cNvSpPr>
          <p:nvPr/>
        </p:nvSpPr>
        <p:spPr bwMode="auto">
          <a:xfrm flipH="1">
            <a:off x="5562600" y="5726113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0317" name="Text Box 93"/>
          <p:cNvSpPr txBox="1">
            <a:spLocks noChangeArrowheads="1"/>
          </p:cNvSpPr>
          <p:nvPr/>
        </p:nvSpPr>
        <p:spPr bwMode="auto">
          <a:xfrm>
            <a:off x="3505200" y="5497513"/>
            <a:ext cx="2133600" cy="43656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200" b="1" i="1">
                <a:solidFill>
                  <a:schemeClr val="hlink"/>
                </a:solidFill>
                <a:latin typeface="Times New Roman" pitchFamily="18" charset="0"/>
              </a:rPr>
              <a:t>Do They Match?</a:t>
            </a:r>
          </a:p>
        </p:txBody>
      </p:sp>
      <p:sp>
        <p:nvSpPr>
          <p:cNvPr id="1460318" name="Text Box 94"/>
          <p:cNvSpPr txBox="1">
            <a:spLocks noChangeArrowheads="1"/>
          </p:cNvSpPr>
          <p:nvPr/>
        </p:nvSpPr>
        <p:spPr bwMode="auto">
          <a:xfrm>
            <a:off x="3505200" y="3592513"/>
            <a:ext cx="2173288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latin typeface="Times New Roman" pitchFamily="18" charset="0"/>
              </a:rPr>
              <a:t>Challenge sent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latin typeface="Times New Roman" pitchFamily="18" charset="0"/>
              </a:rPr>
              <a:t>as randomly generated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latin typeface="Times New Roman" pitchFamily="18" charset="0"/>
              </a:rPr>
              <a:t>number</a:t>
            </a:r>
          </a:p>
        </p:txBody>
      </p:sp>
      <p:sp>
        <p:nvSpPr>
          <p:cNvPr id="1460319" name="Text Box 95"/>
          <p:cNvSpPr txBox="1">
            <a:spLocks noChangeArrowheads="1"/>
          </p:cNvSpPr>
          <p:nvPr/>
        </p:nvSpPr>
        <p:spPr bwMode="auto">
          <a:xfrm>
            <a:off x="7715250" y="2090738"/>
            <a:ext cx="806450" cy="5175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Mobile</a:t>
            </a:r>
          </a:p>
          <a:p>
            <a:pPr eaLnBrk="0" hangingPunct="0">
              <a:spcBef>
                <a:spcPct val="0"/>
              </a:spcBef>
            </a:pPr>
            <a:r>
              <a:rPr lang="en-US" sz="1400">
                <a:solidFill>
                  <a:schemeClr val="hlink"/>
                </a:solidFill>
                <a:latin typeface="Times New Roman" pitchFamily="18" charset="0"/>
              </a:rPr>
              <a:t>Network</a:t>
            </a:r>
          </a:p>
        </p:txBody>
      </p:sp>
      <p:pic>
        <p:nvPicPr>
          <p:cNvPr id="95" name="Picture 4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2286000"/>
            <a:ext cx="606425" cy="344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9105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-196769"/>
            <a:ext cx="8770937" cy="965201"/>
          </a:xfrm>
        </p:spPr>
        <p:txBody>
          <a:bodyPr/>
          <a:lstStyle/>
          <a:p>
            <a:r>
              <a:rPr lang="en-US" dirty="0"/>
              <a:t>GSM Session Key Generation</a:t>
            </a:r>
          </a:p>
        </p:txBody>
      </p:sp>
      <p:sp>
        <p:nvSpPr>
          <p:cNvPr id="1461251" name="Rectangle 3"/>
          <p:cNvSpPr>
            <a:spLocks noChangeArrowheads="1"/>
          </p:cNvSpPr>
          <p:nvPr/>
        </p:nvSpPr>
        <p:spPr bwMode="auto">
          <a:xfrm>
            <a:off x="1828800" y="1371600"/>
            <a:ext cx="9144000" cy="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540250" y="709613"/>
            <a:ext cx="871538" cy="1598612"/>
            <a:chOff x="2976" y="0"/>
            <a:chExt cx="693" cy="1199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 flipH="1">
              <a:off x="3456" y="336"/>
              <a:ext cx="213" cy="863"/>
              <a:chOff x="1635" y="1833"/>
              <a:chExt cx="92" cy="246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1636" y="1918"/>
                <a:ext cx="91" cy="161"/>
                <a:chOff x="1636" y="1918"/>
                <a:chExt cx="91" cy="161"/>
              </a:xfrm>
            </p:grpSpPr>
            <p:grpSp>
              <p:nvGrpSpPr>
                <p:cNvPr id="5" name="Group 8"/>
                <p:cNvGrpSpPr>
                  <a:grpSpLocks/>
                </p:cNvGrpSpPr>
                <p:nvPr/>
              </p:nvGrpSpPr>
              <p:grpSpPr bwMode="auto">
                <a:xfrm>
                  <a:off x="1636" y="1922"/>
                  <a:ext cx="59" cy="156"/>
                  <a:chOff x="1636" y="1922"/>
                  <a:chExt cx="59" cy="156"/>
                </a:xfrm>
              </p:grpSpPr>
              <p:sp>
                <p:nvSpPr>
                  <p:cNvPr id="1461257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1" cy="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1258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3" y="1923"/>
                    <a:ext cx="27" cy="3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1259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653" y="1956"/>
                    <a:ext cx="37" cy="7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1260" name="Line 1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6" y="2024"/>
                    <a:ext cx="53" cy="5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1261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1644" y="2025"/>
                    <a:ext cx="51" cy="53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1262" name="Line 14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43" y="1956"/>
                    <a:ext cx="41" cy="69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1263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4" cy="36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61264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693" y="2014"/>
                  <a:ext cx="22" cy="6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65" name="Line 17"/>
                <p:cNvSpPr>
                  <a:spLocks noChangeShapeType="1"/>
                </p:cNvSpPr>
                <p:nvPr/>
              </p:nvSpPr>
              <p:spPr bwMode="auto">
                <a:xfrm>
                  <a:off x="1685" y="1957"/>
                  <a:ext cx="30" cy="5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66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1685" y="1918"/>
                  <a:ext cx="7" cy="4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67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682" y="1918"/>
                  <a:ext cx="12" cy="5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68" name="Line 20"/>
                <p:cNvSpPr>
                  <a:spLocks noChangeShapeType="1"/>
                </p:cNvSpPr>
                <p:nvPr/>
              </p:nvSpPr>
              <p:spPr bwMode="auto">
                <a:xfrm>
                  <a:off x="1682" y="1922"/>
                  <a:ext cx="19" cy="2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69" name="Line 21"/>
                <p:cNvSpPr>
                  <a:spLocks noChangeShapeType="1"/>
                </p:cNvSpPr>
                <p:nvPr/>
              </p:nvSpPr>
              <p:spPr bwMode="auto">
                <a:xfrm flipV="1">
                  <a:off x="1691" y="1951"/>
                  <a:ext cx="8" cy="7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70" name="Line 22"/>
                <p:cNvSpPr>
                  <a:spLocks noChangeShapeType="1"/>
                </p:cNvSpPr>
                <p:nvPr/>
              </p:nvSpPr>
              <p:spPr bwMode="auto">
                <a:xfrm>
                  <a:off x="1691" y="2024"/>
                  <a:ext cx="36" cy="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23"/>
              <p:cNvGrpSpPr>
                <a:grpSpLocks/>
              </p:cNvGrpSpPr>
              <p:nvPr/>
            </p:nvGrpSpPr>
            <p:grpSpPr bwMode="auto">
              <a:xfrm>
                <a:off x="1635" y="1841"/>
                <a:ext cx="90" cy="236"/>
                <a:chOff x="1635" y="1841"/>
                <a:chExt cx="90" cy="236"/>
              </a:xfrm>
            </p:grpSpPr>
            <p:sp>
              <p:nvSpPr>
                <p:cNvPr id="1461272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1635" y="1841"/>
                  <a:ext cx="35" cy="23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73" name="Line 25"/>
                <p:cNvSpPr>
                  <a:spLocks noChangeShapeType="1"/>
                </p:cNvSpPr>
                <p:nvPr/>
              </p:nvSpPr>
              <p:spPr bwMode="auto">
                <a:xfrm>
                  <a:off x="1671" y="1847"/>
                  <a:ext cx="22" cy="23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74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1694" y="2057"/>
                  <a:ext cx="31" cy="1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75" name="Line 27"/>
                <p:cNvSpPr>
                  <a:spLocks noChangeShapeType="1"/>
                </p:cNvSpPr>
                <p:nvPr/>
              </p:nvSpPr>
              <p:spPr bwMode="auto">
                <a:xfrm>
                  <a:off x="1676" y="1846"/>
                  <a:ext cx="48" cy="21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76" name="Line 28"/>
                <p:cNvSpPr>
                  <a:spLocks noChangeShapeType="1"/>
                </p:cNvSpPr>
                <p:nvPr/>
              </p:nvSpPr>
              <p:spPr bwMode="auto">
                <a:xfrm>
                  <a:off x="1636" y="2075"/>
                  <a:ext cx="59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1277" name="Oval 29"/>
              <p:cNvSpPr>
                <a:spLocks noChangeArrowheads="1"/>
              </p:cNvSpPr>
              <p:nvPr/>
            </p:nvSpPr>
            <p:spPr bwMode="auto">
              <a:xfrm>
                <a:off x="1662" y="1833"/>
                <a:ext cx="25" cy="28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30"/>
            <p:cNvGrpSpPr>
              <a:grpSpLocks/>
            </p:cNvGrpSpPr>
            <p:nvPr/>
          </p:nvGrpSpPr>
          <p:grpSpPr bwMode="auto">
            <a:xfrm flipH="1">
              <a:off x="2976" y="0"/>
              <a:ext cx="560" cy="768"/>
              <a:chOff x="1697" y="1685"/>
              <a:chExt cx="364" cy="349"/>
            </a:xfrm>
          </p:grpSpPr>
          <p:grpSp>
            <p:nvGrpSpPr>
              <p:cNvPr id="8" name="Group 31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1461280" name="Arc 32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G0" fmla="+- 0 0 0"/>
                    <a:gd name="G1" fmla="+- 21166 0 0"/>
                    <a:gd name="G2" fmla="+- 21600 0 0"/>
                    <a:gd name="T0" fmla="*/ 4308 w 21600"/>
                    <a:gd name="T1" fmla="*/ 0 h 41996"/>
                    <a:gd name="T2" fmla="*/ 5717 w 21600"/>
                    <a:gd name="T3" fmla="*/ 41996 h 41996"/>
                    <a:gd name="T4" fmla="*/ 0 w 21600"/>
                    <a:gd name="T5" fmla="*/ 21166 h 41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81" name="Arc 33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G0" fmla="+- 0 0 0"/>
                    <a:gd name="G1" fmla="+- 21164 0 0"/>
                    <a:gd name="G2" fmla="+- 21600 0 0"/>
                    <a:gd name="T0" fmla="*/ 4320 w 21600"/>
                    <a:gd name="T1" fmla="*/ 0 h 41987"/>
                    <a:gd name="T2" fmla="*/ 5742 w 21600"/>
                    <a:gd name="T3" fmla="*/ 41987 h 41987"/>
                    <a:gd name="T4" fmla="*/ 0 w 21600"/>
                    <a:gd name="T5" fmla="*/ 21164 h 41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82" name="Arc 34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G0" fmla="+- 0 0 0"/>
                    <a:gd name="G1" fmla="+- 21198 0 0"/>
                    <a:gd name="G2" fmla="+- 21600 0 0"/>
                    <a:gd name="T0" fmla="*/ 4150 w 21600"/>
                    <a:gd name="T1" fmla="*/ 0 h 42045"/>
                    <a:gd name="T2" fmla="*/ 5654 w 21600"/>
                    <a:gd name="T3" fmla="*/ 42045 h 42045"/>
                    <a:gd name="T4" fmla="*/ 0 w 21600"/>
                    <a:gd name="T5" fmla="*/ 21198 h 42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35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1461284" name="Arc 36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G0" fmla="+- 0 0 0"/>
                    <a:gd name="G1" fmla="+- 21185 0 0"/>
                    <a:gd name="G2" fmla="+- 21600 0 0"/>
                    <a:gd name="T0" fmla="*/ 4216 w 21600"/>
                    <a:gd name="T1" fmla="*/ 0 h 42051"/>
                    <a:gd name="T2" fmla="*/ 5584 w 21600"/>
                    <a:gd name="T3" fmla="*/ 42051 h 42051"/>
                    <a:gd name="T4" fmla="*/ 0 w 21600"/>
                    <a:gd name="T5" fmla="*/ 21185 h 42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85" name="Arc 37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G0" fmla="+- 0 0 0"/>
                    <a:gd name="G1" fmla="+- 21214 0 0"/>
                    <a:gd name="G2" fmla="+- 21600 0 0"/>
                    <a:gd name="T0" fmla="*/ 4068 w 21600"/>
                    <a:gd name="T1" fmla="*/ 0 h 42128"/>
                    <a:gd name="T2" fmla="*/ 5401 w 21600"/>
                    <a:gd name="T3" fmla="*/ 42128 h 42128"/>
                    <a:gd name="T4" fmla="*/ 0 w 21600"/>
                    <a:gd name="T5" fmla="*/ 21214 h 4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86" name="Arc 38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G0" fmla="+- 0 0 0"/>
                    <a:gd name="G1" fmla="+- 21165 0 0"/>
                    <a:gd name="G2" fmla="+- 21600 0 0"/>
                    <a:gd name="T0" fmla="*/ 4315 w 21600"/>
                    <a:gd name="T1" fmla="*/ 0 h 41974"/>
                    <a:gd name="T2" fmla="*/ 5791 w 21600"/>
                    <a:gd name="T3" fmla="*/ 41974 h 41974"/>
                    <a:gd name="T4" fmla="*/ 0 w 21600"/>
                    <a:gd name="T5" fmla="*/ 21165 h 4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1287" name="Arc 39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G0" fmla="+- 0 0 0"/>
                  <a:gd name="G1" fmla="+- 21248 0 0"/>
                  <a:gd name="G2" fmla="+- 21600 0 0"/>
                  <a:gd name="T0" fmla="*/ 3886 w 21600"/>
                  <a:gd name="T1" fmla="*/ 0 h 42217"/>
                  <a:gd name="T2" fmla="*/ 5183 w 21600"/>
                  <a:gd name="T3" fmla="*/ 42217 h 42217"/>
                  <a:gd name="T4" fmla="*/ 0 w 21600"/>
                  <a:gd name="T5" fmla="*/ 21248 h 4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288" name="Arc 40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G0" fmla="+- 0 0 0"/>
                  <a:gd name="G1" fmla="+- 21221 0 0"/>
                  <a:gd name="G2" fmla="+- 21600 0 0"/>
                  <a:gd name="T0" fmla="*/ 4028 w 21600"/>
                  <a:gd name="T1" fmla="*/ 0 h 42160"/>
                  <a:gd name="T2" fmla="*/ 5304 w 21600"/>
                  <a:gd name="T3" fmla="*/ 42160 h 42160"/>
                  <a:gd name="T4" fmla="*/ 0 w 21600"/>
                  <a:gd name="T5" fmla="*/ 21221 h 42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289" name="Arc 41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G0" fmla="+- 0 0 0"/>
                  <a:gd name="G1" fmla="+- 21180 0 0"/>
                  <a:gd name="G2" fmla="+- 21600 0 0"/>
                  <a:gd name="T0" fmla="*/ 4237 w 21600"/>
                  <a:gd name="T1" fmla="*/ 0 h 42030"/>
                  <a:gd name="T2" fmla="*/ 5643 w 21600"/>
                  <a:gd name="T3" fmla="*/ 42030 h 42030"/>
                  <a:gd name="T4" fmla="*/ 0 w 21600"/>
                  <a:gd name="T5" fmla="*/ 21180 h 42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290" name="Arc 42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G0" fmla="+- 0 0 0"/>
                  <a:gd name="G1" fmla="+- 21296 0 0"/>
                  <a:gd name="G2" fmla="+- 21600 0 0"/>
                  <a:gd name="T0" fmla="*/ 3610 w 21600"/>
                  <a:gd name="T1" fmla="*/ 0 h 42282"/>
                  <a:gd name="T2" fmla="*/ 5114 w 21600"/>
                  <a:gd name="T3" fmla="*/ 42282 h 42282"/>
                  <a:gd name="T4" fmla="*/ 0 w 21600"/>
                  <a:gd name="T5" fmla="*/ 21296 h 4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1291" name="Line 43"/>
          <p:cNvSpPr>
            <a:spLocks noChangeShapeType="1"/>
          </p:cNvSpPr>
          <p:nvPr/>
        </p:nvSpPr>
        <p:spPr bwMode="auto">
          <a:xfrm flipV="1">
            <a:off x="1287463" y="1552575"/>
            <a:ext cx="533400" cy="22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292" name="Line 44"/>
          <p:cNvSpPr>
            <a:spLocks noChangeShapeType="1"/>
          </p:cNvSpPr>
          <p:nvPr/>
        </p:nvSpPr>
        <p:spPr bwMode="auto">
          <a:xfrm>
            <a:off x="1135063" y="2085975"/>
            <a:ext cx="68580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293" name="Line 45"/>
          <p:cNvSpPr>
            <a:spLocks noChangeShapeType="1"/>
          </p:cNvSpPr>
          <p:nvPr/>
        </p:nvSpPr>
        <p:spPr bwMode="auto">
          <a:xfrm flipV="1">
            <a:off x="5378450" y="1852613"/>
            <a:ext cx="533400" cy="38100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10" name="Group 46"/>
          <p:cNvGrpSpPr>
            <a:grpSpLocks/>
          </p:cNvGrpSpPr>
          <p:nvPr/>
        </p:nvGrpSpPr>
        <p:grpSpPr bwMode="auto">
          <a:xfrm>
            <a:off x="1820863" y="942975"/>
            <a:ext cx="388937" cy="1349375"/>
            <a:chOff x="883" y="1117"/>
            <a:chExt cx="270" cy="663"/>
          </a:xfrm>
        </p:grpSpPr>
        <p:pic>
          <p:nvPicPr>
            <p:cNvPr id="1461295" name="Picture 4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3" y="1203"/>
              <a:ext cx="238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1" name="Group 48"/>
            <p:cNvGrpSpPr>
              <a:grpSpLocks/>
            </p:cNvGrpSpPr>
            <p:nvPr/>
          </p:nvGrpSpPr>
          <p:grpSpPr bwMode="auto">
            <a:xfrm rot="-5400000">
              <a:off x="961" y="1117"/>
              <a:ext cx="192" cy="192"/>
              <a:chOff x="1697" y="1685"/>
              <a:chExt cx="364" cy="349"/>
            </a:xfrm>
          </p:grpSpPr>
          <p:grpSp>
            <p:nvGrpSpPr>
              <p:cNvPr id="12" name="Group 49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1461298" name="Arc 50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G0" fmla="+- 0 0 0"/>
                    <a:gd name="G1" fmla="+- 21166 0 0"/>
                    <a:gd name="G2" fmla="+- 21600 0 0"/>
                    <a:gd name="T0" fmla="*/ 4308 w 21600"/>
                    <a:gd name="T1" fmla="*/ 0 h 41996"/>
                    <a:gd name="T2" fmla="*/ 5717 w 21600"/>
                    <a:gd name="T3" fmla="*/ 41996 h 41996"/>
                    <a:gd name="T4" fmla="*/ 0 w 21600"/>
                    <a:gd name="T5" fmla="*/ 21166 h 41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299" name="Arc 51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G0" fmla="+- 0 0 0"/>
                    <a:gd name="G1" fmla="+- 21164 0 0"/>
                    <a:gd name="G2" fmla="+- 21600 0 0"/>
                    <a:gd name="T0" fmla="*/ 4320 w 21600"/>
                    <a:gd name="T1" fmla="*/ 0 h 41987"/>
                    <a:gd name="T2" fmla="*/ 5742 w 21600"/>
                    <a:gd name="T3" fmla="*/ 41987 h 41987"/>
                    <a:gd name="T4" fmla="*/ 0 w 21600"/>
                    <a:gd name="T5" fmla="*/ 21164 h 419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300" name="Arc 52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G0" fmla="+- 0 0 0"/>
                    <a:gd name="G1" fmla="+- 21198 0 0"/>
                    <a:gd name="G2" fmla="+- 21600 0 0"/>
                    <a:gd name="T0" fmla="*/ 4150 w 21600"/>
                    <a:gd name="T1" fmla="*/ 0 h 42045"/>
                    <a:gd name="T2" fmla="*/ 5654 w 21600"/>
                    <a:gd name="T3" fmla="*/ 42045 h 42045"/>
                    <a:gd name="T4" fmla="*/ 0 w 21600"/>
                    <a:gd name="T5" fmla="*/ 21198 h 420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53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1461302" name="Arc 54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G0" fmla="+- 0 0 0"/>
                    <a:gd name="G1" fmla="+- 21185 0 0"/>
                    <a:gd name="G2" fmla="+- 21600 0 0"/>
                    <a:gd name="T0" fmla="*/ 4216 w 21600"/>
                    <a:gd name="T1" fmla="*/ 0 h 42051"/>
                    <a:gd name="T2" fmla="*/ 5584 w 21600"/>
                    <a:gd name="T3" fmla="*/ 42051 h 42051"/>
                    <a:gd name="T4" fmla="*/ 0 w 21600"/>
                    <a:gd name="T5" fmla="*/ 21185 h 42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303" name="Arc 55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G0" fmla="+- 0 0 0"/>
                    <a:gd name="G1" fmla="+- 21214 0 0"/>
                    <a:gd name="G2" fmla="+- 21600 0 0"/>
                    <a:gd name="T0" fmla="*/ 4068 w 21600"/>
                    <a:gd name="T1" fmla="*/ 0 h 42128"/>
                    <a:gd name="T2" fmla="*/ 5401 w 21600"/>
                    <a:gd name="T3" fmla="*/ 42128 h 42128"/>
                    <a:gd name="T4" fmla="*/ 0 w 21600"/>
                    <a:gd name="T5" fmla="*/ 21214 h 42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1304" name="Arc 56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G0" fmla="+- 0 0 0"/>
                    <a:gd name="G1" fmla="+- 21165 0 0"/>
                    <a:gd name="G2" fmla="+- 21600 0 0"/>
                    <a:gd name="T0" fmla="*/ 4315 w 21600"/>
                    <a:gd name="T1" fmla="*/ 0 h 41974"/>
                    <a:gd name="T2" fmla="*/ 5791 w 21600"/>
                    <a:gd name="T3" fmla="*/ 41974 h 41974"/>
                    <a:gd name="T4" fmla="*/ 0 w 21600"/>
                    <a:gd name="T5" fmla="*/ 21165 h 4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61305" name="Arc 57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G0" fmla="+- 0 0 0"/>
                  <a:gd name="G1" fmla="+- 21248 0 0"/>
                  <a:gd name="G2" fmla="+- 21600 0 0"/>
                  <a:gd name="T0" fmla="*/ 3886 w 21600"/>
                  <a:gd name="T1" fmla="*/ 0 h 42217"/>
                  <a:gd name="T2" fmla="*/ 5183 w 21600"/>
                  <a:gd name="T3" fmla="*/ 42217 h 42217"/>
                  <a:gd name="T4" fmla="*/ 0 w 21600"/>
                  <a:gd name="T5" fmla="*/ 21248 h 42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306" name="Arc 58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G0" fmla="+- 0 0 0"/>
                  <a:gd name="G1" fmla="+- 21221 0 0"/>
                  <a:gd name="G2" fmla="+- 21600 0 0"/>
                  <a:gd name="T0" fmla="*/ 4028 w 21600"/>
                  <a:gd name="T1" fmla="*/ 0 h 42160"/>
                  <a:gd name="T2" fmla="*/ 5304 w 21600"/>
                  <a:gd name="T3" fmla="*/ 42160 h 42160"/>
                  <a:gd name="T4" fmla="*/ 0 w 21600"/>
                  <a:gd name="T5" fmla="*/ 21221 h 42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307" name="Arc 59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G0" fmla="+- 0 0 0"/>
                  <a:gd name="G1" fmla="+- 21180 0 0"/>
                  <a:gd name="G2" fmla="+- 21600 0 0"/>
                  <a:gd name="T0" fmla="*/ 4237 w 21600"/>
                  <a:gd name="T1" fmla="*/ 0 h 42030"/>
                  <a:gd name="T2" fmla="*/ 5643 w 21600"/>
                  <a:gd name="T3" fmla="*/ 42030 h 42030"/>
                  <a:gd name="T4" fmla="*/ 0 w 21600"/>
                  <a:gd name="T5" fmla="*/ 21180 h 42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308" name="Arc 60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G0" fmla="+- 0 0 0"/>
                  <a:gd name="G1" fmla="+- 21296 0 0"/>
                  <a:gd name="G2" fmla="+- 21600 0 0"/>
                  <a:gd name="T0" fmla="*/ 3610 w 21600"/>
                  <a:gd name="T1" fmla="*/ 0 h 42282"/>
                  <a:gd name="T2" fmla="*/ 5114 w 21600"/>
                  <a:gd name="T3" fmla="*/ 42282 h 42282"/>
                  <a:gd name="T4" fmla="*/ 0 w 21600"/>
                  <a:gd name="T5" fmla="*/ 21296 h 42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61309" name="Cloud"/>
          <p:cNvSpPr>
            <a:spLocks noChangeAspect="1" noEditPoints="1" noChangeArrowheads="1"/>
          </p:cNvSpPr>
          <p:nvPr/>
        </p:nvSpPr>
        <p:spPr bwMode="auto">
          <a:xfrm>
            <a:off x="5759450" y="1166813"/>
            <a:ext cx="3048000" cy="1143000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66FF99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 eaLnBrk="0" hangingPunct="0">
              <a:lnSpc>
                <a:spcPct val="80000"/>
              </a:lnSpc>
              <a:spcBef>
                <a:spcPct val="0"/>
              </a:spcBef>
            </a:pPr>
            <a:endParaRPr lang="en-US">
              <a:solidFill>
                <a:schemeClr val="hlink"/>
              </a:solidFill>
              <a:latin typeface="Times New Roman" pitchFamily="18" charset="0"/>
            </a:endParaRPr>
          </a:p>
          <a:p>
            <a:pPr algn="ctr" eaLnBrk="0" hangingPunct="0">
              <a:lnSpc>
                <a:spcPct val="80000"/>
              </a:lnSpc>
              <a:spcBef>
                <a:spcPct val="0"/>
              </a:spcBef>
            </a:pPr>
            <a:r>
              <a:rPr lang="en-US">
                <a:solidFill>
                  <a:schemeClr val="hlink"/>
                </a:solidFill>
                <a:latin typeface="Times New Roman" pitchFamily="18" charset="0"/>
              </a:rPr>
              <a:t>Mobile Network</a:t>
            </a:r>
          </a:p>
        </p:txBody>
      </p:sp>
      <p:sp>
        <p:nvSpPr>
          <p:cNvPr id="1461310" name="Text Box 62"/>
          <p:cNvSpPr txBox="1">
            <a:spLocks noChangeArrowheads="1"/>
          </p:cNvSpPr>
          <p:nvPr/>
        </p:nvSpPr>
        <p:spPr bwMode="auto">
          <a:xfrm>
            <a:off x="514350" y="1231900"/>
            <a:ext cx="8953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800">
                <a:latin typeface="Times New Roman" pitchFamily="18" charset="0"/>
              </a:rPr>
              <a:t>SIM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800">
                <a:latin typeface="Times New Roman" pitchFamily="18" charset="0"/>
              </a:rPr>
              <a:t>Module</a:t>
            </a:r>
          </a:p>
        </p:txBody>
      </p:sp>
      <p:sp>
        <p:nvSpPr>
          <p:cNvPr id="1461311" name="Text Box 63"/>
          <p:cNvSpPr txBox="1">
            <a:spLocks noChangeArrowheads="1"/>
          </p:cNvSpPr>
          <p:nvPr/>
        </p:nvSpPr>
        <p:spPr bwMode="auto">
          <a:xfrm>
            <a:off x="2247900" y="1817688"/>
            <a:ext cx="8445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800">
                <a:latin typeface="Times New Roman" pitchFamily="18" charset="0"/>
              </a:rPr>
              <a:t>Mobile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800">
                <a:latin typeface="Times New Roman" pitchFamily="18" charset="0"/>
              </a:rPr>
              <a:t>Station</a:t>
            </a:r>
          </a:p>
        </p:txBody>
      </p:sp>
      <p:sp>
        <p:nvSpPr>
          <p:cNvPr id="1461312" name="Text Box 64"/>
          <p:cNvSpPr txBox="1">
            <a:spLocks noChangeArrowheads="1"/>
          </p:cNvSpPr>
          <p:nvPr/>
        </p:nvSpPr>
        <p:spPr bwMode="auto">
          <a:xfrm>
            <a:off x="4464050" y="2005013"/>
            <a:ext cx="83185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800">
                <a:latin typeface="Times New Roman" pitchFamily="18" charset="0"/>
              </a:rPr>
              <a:t>Base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800">
                <a:latin typeface="Times New Roman" pitchFamily="18" charset="0"/>
              </a:rPr>
              <a:t>Station</a:t>
            </a:r>
          </a:p>
        </p:txBody>
      </p:sp>
      <p:sp>
        <p:nvSpPr>
          <p:cNvPr id="1461313" name="AutoShape 65"/>
          <p:cNvSpPr>
            <a:spLocks noChangeArrowheads="1"/>
          </p:cNvSpPr>
          <p:nvPr/>
        </p:nvSpPr>
        <p:spPr bwMode="auto">
          <a:xfrm>
            <a:off x="441325" y="2362200"/>
            <a:ext cx="2514600" cy="2438400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tIns="0"/>
          <a:lstStyle/>
          <a:p>
            <a:pPr algn="ctr">
              <a:spcBef>
                <a:spcPct val="0"/>
              </a:spcBef>
            </a:pP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SIM Module</a:t>
            </a:r>
          </a:p>
        </p:txBody>
      </p:sp>
      <p:graphicFrame>
        <p:nvGraphicFramePr>
          <p:cNvPr id="1461314" name="Object 66"/>
          <p:cNvGraphicFramePr>
            <a:graphicFrameLocks noChangeAspect="1"/>
          </p:cNvGraphicFramePr>
          <p:nvPr/>
        </p:nvGraphicFramePr>
        <p:xfrm>
          <a:off x="669925" y="3200400"/>
          <a:ext cx="7889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8" name="Clip" r:id="rId4" imgW="952129" imgH="952129" progId="">
                  <p:embed/>
                </p:oleObj>
              </mc:Choice>
              <mc:Fallback>
                <p:oleObj name="Clip" r:id="rId4" imgW="952129" imgH="9521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3200400"/>
                        <a:ext cx="78898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315" name="Line 67"/>
          <p:cNvSpPr>
            <a:spLocks noChangeShapeType="1"/>
          </p:cNvSpPr>
          <p:nvPr/>
        </p:nvSpPr>
        <p:spPr bwMode="auto">
          <a:xfrm>
            <a:off x="1050925" y="388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16" name="Text Box 68"/>
          <p:cNvSpPr txBox="1">
            <a:spLocks noChangeArrowheads="1"/>
          </p:cNvSpPr>
          <p:nvPr/>
        </p:nvSpPr>
        <p:spPr bwMode="auto">
          <a:xfrm>
            <a:off x="1736725" y="3276600"/>
            <a:ext cx="1100138" cy="6778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Times New Roman" pitchFamily="18" charset="0"/>
              </a:rPr>
              <a:t>Randomly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Times New Roman" pitchFamily="18" charset="0"/>
              </a:rPr>
              <a:t>Generated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Times New Roman" pitchFamily="18" charset="0"/>
              </a:rPr>
              <a:t>Number</a:t>
            </a:r>
          </a:p>
        </p:txBody>
      </p:sp>
      <p:sp>
        <p:nvSpPr>
          <p:cNvPr id="1461317" name="Line 69"/>
          <p:cNvSpPr>
            <a:spLocks noChangeShapeType="1"/>
          </p:cNvSpPr>
          <p:nvPr/>
        </p:nvSpPr>
        <p:spPr bwMode="auto">
          <a:xfrm>
            <a:off x="2193925" y="388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18" name="Rectangle 70"/>
          <p:cNvSpPr>
            <a:spLocks noChangeArrowheads="1"/>
          </p:cNvSpPr>
          <p:nvPr/>
        </p:nvSpPr>
        <p:spPr bwMode="auto">
          <a:xfrm>
            <a:off x="593725" y="4191000"/>
            <a:ext cx="2209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Session Key Generation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Algorithm (A8)</a:t>
            </a:r>
          </a:p>
        </p:txBody>
      </p:sp>
      <p:sp>
        <p:nvSpPr>
          <p:cNvPr id="1461319" name="Text Box 71"/>
          <p:cNvSpPr txBox="1">
            <a:spLocks noChangeArrowheads="1"/>
          </p:cNvSpPr>
          <p:nvPr/>
        </p:nvSpPr>
        <p:spPr bwMode="auto">
          <a:xfrm>
            <a:off x="365125" y="2752725"/>
            <a:ext cx="148431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User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Authentication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Key</a:t>
            </a:r>
          </a:p>
        </p:txBody>
      </p:sp>
      <p:sp>
        <p:nvSpPr>
          <p:cNvPr id="1461320" name="AutoShape 72"/>
          <p:cNvSpPr>
            <a:spLocks noChangeArrowheads="1"/>
          </p:cNvSpPr>
          <p:nvPr/>
        </p:nvSpPr>
        <p:spPr bwMode="auto">
          <a:xfrm>
            <a:off x="6461125" y="2362200"/>
            <a:ext cx="2514600" cy="2438400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tIns="0"/>
          <a:lstStyle/>
          <a:p>
            <a:pPr algn="ctr">
              <a:spcBef>
                <a:spcPct val="0"/>
              </a:spcBef>
            </a:pP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Authentication</a:t>
            </a:r>
            <a:r>
              <a:rPr lang="en-US" sz="1800">
                <a:solidFill>
                  <a:schemeClr val="accent2"/>
                </a:solidFill>
                <a:latin typeface="Times New Roman" pitchFamily="18" charset="0"/>
              </a:rPr>
              <a:t> </a:t>
            </a: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Center</a:t>
            </a:r>
          </a:p>
        </p:txBody>
      </p:sp>
      <p:graphicFrame>
        <p:nvGraphicFramePr>
          <p:cNvPr id="1461321" name="Object 73"/>
          <p:cNvGraphicFramePr>
            <a:graphicFrameLocks noChangeAspect="1"/>
          </p:cNvGraphicFramePr>
          <p:nvPr/>
        </p:nvGraphicFramePr>
        <p:xfrm>
          <a:off x="7832725" y="3200400"/>
          <a:ext cx="7889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99" name="Clip" r:id="rId6" imgW="952129" imgH="952129" progId="">
                  <p:embed/>
                </p:oleObj>
              </mc:Choice>
              <mc:Fallback>
                <p:oleObj name="Clip" r:id="rId6" imgW="952129" imgH="9521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2725" y="3200400"/>
                        <a:ext cx="78898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322" name="Line 74"/>
          <p:cNvSpPr>
            <a:spLocks noChangeShapeType="1"/>
          </p:cNvSpPr>
          <p:nvPr/>
        </p:nvSpPr>
        <p:spPr bwMode="auto">
          <a:xfrm>
            <a:off x="7070725" y="388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23" name="Text Box 75"/>
          <p:cNvSpPr txBox="1">
            <a:spLocks noChangeArrowheads="1"/>
          </p:cNvSpPr>
          <p:nvPr/>
        </p:nvSpPr>
        <p:spPr bwMode="auto">
          <a:xfrm>
            <a:off x="6613525" y="3276600"/>
            <a:ext cx="1100138" cy="677863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Times New Roman" pitchFamily="18" charset="0"/>
              </a:rPr>
              <a:t>Randomly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Times New Roman" pitchFamily="18" charset="0"/>
              </a:rPr>
              <a:t>Generated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Times New Roman" pitchFamily="18" charset="0"/>
              </a:rPr>
              <a:t>Number</a:t>
            </a:r>
          </a:p>
        </p:txBody>
      </p:sp>
      <p:sp>
        <p:nvSpPr>
          <p:cNvPr id="1461324" name="Line 76"/>
          <p:cNvSpPr>
            <a:spLocks noChangeShapeType="1"/>
          </p:cNvSpPr>
          <p:nvPr/>
        </p:nvSpPr>
        <p:spPr bwMode="auto">
          <a:xfrm>
            <a:off x="8213725" y="388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25" name="Rectangle 77"/>
          <p:cNvSpPr>
            <a:spLocks noChangeArrowheads="1"/>
          </p:cNvSpPr>
          <p:nvPr/>
        </p:nvSpPr>
        <p:spPr bwMode="auto">
          <a:xfrm>
            <a:off x="6613525" y="4191000"/>
            <a:ext cx="2209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Session Key Generation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Algorithm (A8)</a:t>
            </a:r>
          </a:p>
        </p:txBody>
      </p:sp>
      <p:sp>
        <p:nvSpPr>
          <p:cNvPr id="1461326" name="Text Box 78"/>
          <p:cNvSpPr txBox="1">
            <a:spLocks noChangeArrowheads="1"/>
          </p:cNvSpPr>
          <p:nvPr/>
        </p:nvSpPr>
        <p:spPr bwMode="auto">
          <a:xfrm>
            <a:off x="7375525" y="2752725"/>
            <a:ext cx="148431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User 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Authentication</a:t>
            </a:r>
          </a:p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sz="1600" b="1">
                <a:solidFill>
                  <a:srgbClr val="0033CC"/>
                </a:solidFill>
                <a:latin typeface="Times New Roman" pitchFamily="18" charset="0"/>
              </a:rPr>
              <a:t>Key</a:t>
            </a:r>
          </a:p>
        </p:txBody>
      </p:sp>
      <p:sp>
        <p:nvSpPr>
          <p:cNvPr id="1461327" name="Line 79"/>
          <p:cNvSpPr>
            <a:spLocks noChangeShapeType="1"/>
          </p:cNvSpPr>
          <p:nvPr/>
        </p:nvSpPr>
        <p:spPr bwMode="auto">
          <a:xfrm flipH="1">
            <a:off x="2879725" y="3657600"/>
            <a:ext cx="3733800" cy="0"/>
          </a:xfrm>
          <a:prstGeom prst="line">
            <a:avLst/>
          </a:prstGeom>
          <a:noFill/>
          <a:ln w="57150">
            <a:solidFill>
              <a:srgbClr val="0033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28" name="Text Box 80"/>
          <p:cNvSpPr txBox="1">
            <a:spLocks noChangeArrowheads="1"/>
          </p:cNvSpPr>
          <p:nvPr/>
        </p:nvSpPr>
        <p:spPr bwMode="auto">
          <a:xfrm>
            <a:off x="3530600" y="3181350"/>
            <a:ext cx="2222500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800" b="1">
                <a:solidFill>
                  <a:srgbClr val="0033CC"/>
                </a:solidFill>
                <a:latin typeface="Times New Roman" pitchFamily="18" charset="0"/>
              </a:rPr>
              <a:t>Randomly generated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800" b="1">
                <a:solidFill>
                  <a:srgbClr val="0033CC"/>
                </a:solidFill>
                <a:latin typeface="Times New Roman" pitchFamily="18" charset="0"/>
              </a:rPr>
              <a:t>number</a:t>
            </a:r>
          </a:p>
        </p:txBody>
      </p:sp>
      <p:sp>
        <p:nvSpPr>
          <p:cNvPr id="1461329" name="AutoShape 81"/>
          <p:cNvSpPr>
            <a:spLocks noChangeArrowheads="1"/>
          </p:cNvSpPr>
          <p:nvPr/>
        </p:nvSpPr>
        <p:spPr bwMode="auto">
          <a:xfrm>
            <a:off x="441325" y="5105400"/>
            <a:ext cx="2514600" cy="1447800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tIns="0"/>
          <a:lstStyle/>
          <a:p>
            <a:pPr algn="r">
              <a:spcBef>
                <a:spcPct val="0"/>
              </a:spcBef>
            </a:pP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Mobile Station</a:t>
            </a:r>
          </a:p>
        </p:txBody>
      </p:sp>
      <p:graphicFrame>
        <p:nvGraphicFramePr>
          <p:cNvPr id="1461330" name="Object 82"/>
          <p:cNvGraphicFramePr>
            <a:graphicFrameLocks noChangeAspect="1"/>
          </p:cNvGraphicFramePr>
          <p:nvPr/>
        </p:nvGraphicFramePr>
        <p:xfrm>
          <a:off x="669925" y="5105400"/>
          <a:ext cx="7889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0" name="Clip" r:id="rId7" imgW="952129" imgH="952129" progId="">
                  <p:embed/>
                </p:oleObj>
              </mc:Choice>
              <mc:Fallback>
                <p:oleObj name="Clip" r:id="rId7" imgW="952129" imgH="9521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5105400"/>
                        <a:ext cx="78898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331" name="Line 83"/>
          <p:cNvSpPr>
            <a:spLocks noChangeShapeType="1"/>
          </p:cNvSpPr>
          <p:nvPr/>
        </p:nvSpPr>
        <p:spPr bwMode="auto">
          <a:xfrm>
            <a:off x="974725" y="5791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32" name="Text Box 84"/>
          <p:cNvSpPr txBox="1">
            <a:spLocks noChangeArrowheads="1"/>
          </p:cNvSpPr>
          <p:nvPr/>
        </p:nvSpPr>
        <p:spPr bwMode="auto">
          <a:xfrm>
            <a:off x="1660525" y="5486400"/>
            <a:ext cx="1100138" cy="28733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Times New Roman" pitchFamily="18" charset="0"/>
              </a:rPr>
              <a:t>Data</a:t>
            </a:r>
          </a:p>
        </p:txBody>
      </p:sp>
      <p:sp>
        <p:nvSpPr>
          <p:cNvPr id="1461333" name="Line 85"/>
          <p:cNvSpPr>
            <a:spLocks noChangeShapeType="1"/>
          </p:cNvSpPr>
          <p:nvPr/>
        </p:nvSpPr>
        <p:spPr bwMode="auto">
          <a:xfrm>
            <a:off x="2193925" y="5791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34" name="Rectangle 86"/>
          <p:cNvSpPr>
            <a:spLocks noChangeArrowheads="1"/>
          </p:cNvSpPr>
          <p:nvPr/>
        </p:nvSpPr>
        <p:spPr bwMode="auto">
          <a:xfrm>
            <a:off x="593725" y="5943600"/>
            <a:ext cx="2209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Privacy Encryption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Algorithm (A5)</a:t>
            </a:r>
          </a:p>
        </p:txBody>
      </p:sp>
      <p:sp>
        <p:nvSpPr>
          <p:cNvPr id="1461335" name="Text Box 87"/>
          <p:cNvSpPr txBox="1">
            <a:spLocks noChangeArrowheads="1"/>
          </p:cNvSpPr>
          <p:nvPr/>
        </p:nvSpPr>
        <p:spPr bwMode="auto">
          <a:xfrm>
            <a:off x="898525" y="4800600"/>
            <a:ext cx="21844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b="1">
                <a:solidFill>
                  <a:srgbClr val="0033CC"/>
                </a:solidFill>
                <a:latin typeface="Times New Roman" pitchFamily="18" charset="0"/>
              </a:rPr>
              <a:t>Session Key</a:t>
            </a:r>
          </a:p>
        </p:txBody>
      </p:sp>
      <p:sp>
        <p:nvSpPr>
          <p:cNvPr id="1461336" name="Line 88"/>
          <p:cNvSpPr>
            <a:spLocks noChangeShapeType="1"/>
          </p:cNvSpPr>
          <p:nvPr/>
        </p:nvSpPr>
        <p:spPr bwMode="auto">
          <a:xfrm>
            <a:off x="974725" y="4648200"/>
            <a:ext cx="0" cy="6096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37" name="AutoShape 89"/>
          <p:cNvSpPr>
            <a:spLocks noChangeArrowheads="1"/>
          </p:cNvSpPr>
          <p:nvPr/>
        </p:nvSpPr>
        <p:spPr bwMode="auto">
          <a:xfrm>
            <a:off x="6461125" y="5105400"/>
            <a:ext cx="2514600" cy="1447800"/>
          </a:xfrm>
          <a:prstGeom prst="flowChartAlternateProcess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tIns="0"/>
          <a:lstStyle/>
          <a:p>
            <a:pPr>
              <a:spcBef>
                <a:spcPct val="0"/>
              </a:spcBef>
            </a:pPr>
            <a:r>
              <a:rPr lang="en-US" sz="1800" b="1">
                <a:solidFill>
                  <a:schemeClr val="accent2"/>
                </a:solidFill>
                <a:latin typeface="Times New Roman" pitchFamily="18" charset="0"/>
              </a:rPr>
              <a:t>Base Station</a:t>
            </a:r>
          </a:p>
        </p:txBody>
      </p:sp>
      <p:graphicFrame>
        <p:nvGraphicFramePr>
          <p:cNvPr id="1461338" name="Object 90"/>
          <p:cNvGraphicFramePr>
            <a:graphicFrameLocks noChangeAspect="1"/>
          </p:cNvGraphicFramePr>
          <p:nvPr/>
        </p:nvGraphicFramePr>
        <p:xfrm>
          <a:off x="7832725" y="5105400"/>
          <a:ext cx="7889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01" name="Clip" r:id="rId8" imgW="952129" imgH="952129" progId="">
                  <p:embed/>
                </p:oleObj>
              </mc:Choice>
              <mc:Fallback>
                <p:oleObj name="Clip" r:id="rId8" imgW="952129" imgH="95212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2725" y="5105400"/>
                        <a:ext cx="788988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1339" name="Line 91"/>
          <p:cNvSpPr>
            <a:spLocks noChangeShapeType="1"/>
          </p:cNvSpPr>
          <p:nvPr/>
        </p:nvSpPr>
        <p:spPr bwMode="auto">
          <a:xfrm>
            <a:off x="7223125" y="5791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40" name="Text Box 92"/>
          <p:cNvSpPr txBox="1">
            <a:spLocks noChangeArrowheads="1"/>
          </p:cNvSpPr>
          <p:nvPr/>
        </p:nvSpPr>
        <p:spPr bwMode="auto">
          <a:xfrm>
            <a:off x="6613525" y="5486400"/>
            <a:ext cx="1100138" cy="287338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bg1"/>
                </a:solidFill>
                <a:latin typeface="Times New Roman" pitchFamily="18" charset="0"/>
              </a:rPr>
              <a:t>Data</a:t>
            </a:r>
          </a:p>
        </p:txBody>
      </p:sp>
      <p:sp>
        <p:nvSpPr>
          <p:cNvPr id="1461341" name="Line 93"/>
          <p:cNvSpPr>
            <a:spLocks noChangeShapeType="1"/>
          </p:cNvSpPr>
          <p:nvPr/>
        </p:nvSpPr>
        <p:spPr bwMode="auto">
          <a:xfrm>
            <a:off x="8213725" y="57912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42" name="Rectangle 94"/>
          <p:cNvSpPr>
            <a:spLocks noChangeArrowheads="1"/>
          </p:cNvSpPr>
          <p:nvPr/>
        </p:nvSpPr>
        <p:spPr bwMode="auto">
          <a:xfrm>
            <a:off x="6613525" y="5943600"/>
            <a:ext cx="2209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Privacy Encryption</a:t>
            </a:r>
          </a:p>
          <a:p>
            <a:pPr algn="ctr">
              <a:lnSpc>
                <a:spcPct val="80000"/>
              </a:lnSpc>
              <a:spcBef>
                <a:spcPct val="0"/>
              </a:spcBef>
            </a:pPr>
            <a:r>
              <a:rPr lang="en-US" sz="1600" b="1">
                <a:solidFill>
                  <a:schemeClr val="hlink"/>
                </a:solidFill>
                <a:latin typeface="Times New Roman" pitchFamily="18" charset="0"/>
              </a:rPr>
              <a:t>Algorithm (A5)</a:t>
            </a:r>
          </a:p>
        </p:txBody>
      </p:sp>
      <p:sp>
        <p:nvSpPr>
          <p:cNvPr id="1461343" name="Line 95"/>
          <p:cNvSpPr>
            <a:spLocks noChangeShapeType="1"/>
          </p:cNvSpPr>
          <p:nvPr/>
        </p:nvSpPr>
        <p:spPr bwMode="auto">
          <a:xfrm>
            <a:off x="2803525" y="6172200"/>
            <a:ext cx="3810000" cy="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44" name="Text Box 96"/>
          <p:cNvSpPr txBox="1">
            <a:spLocks noChangeArrowheads="1"/>
          </p:cNvSpPr>
          <p:nvPr/>
        </p:nvSpPr>
        <p:spPr bwMode="auto">
          <a:xfrm>
            <a:off x="3184525" y="5715000"/>
            <a:ext cx="3094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>
                <a:solidFill>
                  <a:srgbClr val="0033CC"/>
                </a:solidFill>
                <a:latin typeface="Times New Roman" pitchFamily="18" charset="0"/>
              </a:rPr>
              <a:t>Encrypted Session Data</a:t>
            </a:r>
          </a:p>
        </p:txBody>
      </p:sp>
      <p:sp>
        <p:nvSpPr>
          <p:cNvPr id="1461345" name="Text Box 97"/>
          <p:cNvSpPr txBox="1">
            <a:spLocks noChangeArrowheads="1"/>
          </p:cNvSpPr>
          <p:nvPr/>
        </p:nvSpPr>
        <p:spPr bwMode="auto">
          <a:xfrm>
            <a:off x="6364288" y="4829175"/>
            <a:ext cx="21844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spcBef>
                <a:spcPct val="0"/>
              </a:spcBef>
            </a:pPr>
            <a:r>
              <a:rPr lang="en-US" b="1">
                <a:solidFill>
                  <a:srgbClr val="0033CC"/>
                </a:solidFill>
                <a:latin typeface="Times New Roman" pitchFamily="18" charset="0"/>
              </a:rPr>
              <a:t>Session Key</a:t>
            </a:r>
          </a:p>
        </p:txBody>
      </p:sp>
      <p:sp>
        <p:nvSpPr>
          <p:cNvPr id="1461346" name="Line 98"/>
          <p:cNvSpPr>
            <a:spLocks noChangeShapeType="1"/>
          </p:cNvSpPr>
          <p:nvPr/>
        </p:nvSpPr>
        <p:spPr bwMode="auto">
          <a:xfrm>
            <a:off x="8213725" y="4648200"/>
            <a:ext cx="0" cy="609600"/>
          </a:xfrm>
          <a:prstGeom prst="line">
            <a:avLst/>
          </a:prstGeom>
          <a:noFill/>
          <a:ln w="28575">
            <a:solidFill>
              <a:srgbClr val="0033CC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1348" name="Text Box 100"/>
          <p:cNvSpPr txBox="1">
            <a:spLocks noChangeArrowheads="1"/>
          </p:cNvSpPr>
          <p:nvPr/>
        </p:nvSpPr>
        <p:spPr bwMode="auto">
          <a:xfrm>
            <a:off x="2298700" y="3238500"/>
            <a:ext cx="5105400" cy="1041400"/>
          </a:xfrm>
          <a:prstGeom prst="rect">
            <a:avLst/>
          </a:prstGeom>
          <a:solidFill>
            <a:srgbClr val="FF6600"/>
          </a:solidFill>
          <a:ln w="9525" algn="ctr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/>
              <a:t>Does this protect you</a:t>
            </a:r>
          </a:p>
          <a:p>
            <a:pPr>
              <a:spcBef>
                <a:spcPct val="20000"/>
              </a:spcBef>
            </a:pPr>
            <a:r>
              <a:rPr lang="en-US" sz="2800"/>
              <a:t>from rogue base stations?</a:t>
            </a:r>
          </a:p>
        </p:txBody>
      </p:sp>
      <p:pic>
        <p:nvPicPr>
          <p:cNvPr id="100" name="Picture 4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3673" y="1799863"/>
            <a:ext cx="606425" cy="3444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84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1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1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13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Practical Info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6888" y="863600"/>
            <a:ext cx="8321675" cy="59944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2000" b="1" dirty="0" smtClean="0"/>
              <a:t>Mini semester: 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1800" dirty="0" smtClean="0"/>
              <a:t>Grading HW assignment and midterm exams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1800" dirty="0" smtClean="0"/>
              <a:t>Hoping to get HW#2 out tonight – otherwise Saturday</a:t>
            </a:r>
          </a:p>
          <a:p>
            <a:pPr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2000" b="1" dirty="0" smtClean="0"/>
              <a:t>Full semester: </a:t>
            </a:r>
            <a:r>
              <a:rPr lang="en-US" sz="2000" dirty="0" smtClean="0"/>
              <a:t>Project teams to come and see me every other week 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</a:pPr>
            <a:r>
              <a:rPr lang="en-US" sz="1800" dirty="0" smtClean="0"/>
              <a:t>Also, go and talk the TA’s: they are very knowledgeable and eager to also help project teams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  <a:buNone/>
            </a:pPr>
            <a:endParaRPr lang="en-US" sz="1800" b="1" dirty="0" smtClean="0"/>
          </a:p>
          <a:p>
            <a:pPr eaLnBrk="1" hangingPunct="1">
              <a:lnSpc>
                <a:spcPct val="105000"/>
              </a:lnSpc>
              <a:spcBef>
                <a:spcPct val="10000"/>
              </a:spcBef>
            </a:pPr>
            <a:endParaRPr lang="en-US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2974340"/>
            <a:ext cx="7772400" cy="1362075"/>
          </a:xfrm>
        </p:spPr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Web-based threats</a:t>
            </a:r>
            <a:endParaRPr lang="en-US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442" name="Rectangle 2"/>
          <p:cNvSpPr>
            <a:spLocks noChangeArrowheads="1"/>
          </p:cNvSpPr>
          <p:nvPr/>
        </p:nvSpPr>
        <p:spPr bwMode="auto">
          <a:xfrm>
            <a:off x="5514975" y="871538"/>
            <a:ext cx="3629025" cy="4905375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9443" name="Rectangle 3"/>
          <p:cNvSpPr>
            <a:spLocks noChangeArrowheads="1"/>
          </p:cNvSpPr>
          <p:nvPr/>
        </p:nvSpPr>
        <p:spPr bwMode="auto">
          <a:xfrm>
            <a:off x="0" y="2860675"/>
            <a:ext cx="4035425" cy="2989263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9444" name="Rectangle 4"/>
          <p:cNvSpPr>
            <a:spLocks noChangeArrowheads="1"/>
          </p:cNvSpPr>
          <p:nvPr/>
        </p:nvSpPr>
        <p:spPr bwMode="auto">
          <a:xfrm>
            <a:off x="5776913" y="958850"/>
            <a:ext cx="3003550" cy="2176463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9445" name="Rectangle 5"/>
          <p:cNvSpPr>
            <a:spLocks noChangeArrowheads="1"/>
          </p:cNvSpPr>
          <p:nvPr/>
        </p:nvSpPr>
        <p:spPr bwMode="auto">
          <a:xfrm>
            <a:off x="574675" y="152400"/>
            <a:ext cx="8001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spcBef>
                <a:spcPct val="0"/>
              </a:spcBef>
            </a:pPr>
            <a:r>
              <a:rPr lang="en-US" sz="3000">
                <a:solidFill>
                  <a:schemeClr val="tx2"/>
                </a:solidFill>
              </a:rPr>
              <a:t>SSL/TLS in Slow Motion</a:t>
            </a:r>
          </a:p>
        </p:txBody>
      </p:sp>
      <p:pic>
        <p:nvPicPr>
          <p:cNvPr id="1469446" name="Picture 6" descr="key"/>
          <p:cNvPicPr>
            <a:picLocks noChangeAspect="1" noChangeArrowheads="1"/>
          </p:cNvPicPr>
          <p:nvPr/>
        </p:nvPicPr>
        <p:blipFill>
          <a:blip r:embed="rId2" cstate="print">
            <a:lum bright="-14000" contrast="52000"/>
            <a:grayscl/>
          </a:blip>
          <a:srcRect/>
          <a:stretch>
            <a:fillRect/>
          </a:stretch>
        </p:blipFill>
        <p:spPr bwMode="auto">
          <a:xfrm>
            <a:off x="6548438" y="1117600"/>
            <a:ext cx="476250" cy="909638"/>
          </a:xfrm>
          <a:prstGeom prst="rect">
            <a:avLst/>
          </a:prstGeom>
          <a:solidFill>
            <a:srgbClr val="333333"/>
          </a:solidFill>
          <a:ln w="9525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69447" name="Picture 7" descr="ke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1363663"/>
            <a:ext cx="476250" cy="909637"/>
          </a:xfrm>
          <a:prstGeom prst="rect">
            <a:avLst/>
          </a:prstGeom>
          <a:noFill/>
        </p:spPr>
      </p:pic>
      <p:sp>
        <p:nvSpPr>
          <p:cNvPr id="1469448" name="Rectangle 8"/>
          <p:cNvSpPr>
            <a:spLocks noChangeArrowheads="1"/>
          </p:cNvSpPr>
          <p:nvPr/>
        </p:nvSpPr>
        <p:spPr bwMode="auto">
          <a:xfrm>
            <a:off x="3062288" y="1536700"/>
            <a:ext cx="1552575" cy="654050"/>
          </a:xfrm>
          <a:prstGeom prst="rect">
            <a:avLst/>
          </a:prstGeom>
          <a:solidFill>
            <a:srgbClr val="99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2400" i="1">
                <a:solidFill>
                  <a:schemeClr val="bg1"/>
                </a:solidFill>
                <a:latin typeface="Times New Roman" pitchFamily="18" charset="0"/>
              </a:rPr>
              <a:t>Server</a:t>
            </a:r>
          </a:p>
          <a:p>
            <a:pPr algn="ctr" eaLnBrk="0" hangingPunct="0">
              <a:spcBef>
                <a:spcPct val="0"/>
              </a:spcBef>
            </a:pPr>
            <a:r>
              <a:rPr lang="en-US" sz="2400" i="1">
                <a:solidFill>
                  <a:schemeClr val="bg1"/>
                </a:solidFill>
                <a:latin typeface="Times New Roman" pitchFamily="18" charset="0"/>
              </a:rPr>
              <a:t>Certificate</a:t>
            </a:r>
          </a:p>
        </p:txBody>
      </p:sp>
      <p:pic>
        <p:nvPicPr>
          <p:cNvPr id="1469449" name="Picture 9" descr="key"/>
          <p:cNvPicPr>
            <a:picLocks noChangeAspect="1" noChangeArrowheads="1"/>
          </p:cNvPicPr>
          <p:nvPr/>
        </p:nvPicPr>
        <p:blipFill>
          <a:blip r:embed="rId2" cstate="print">
            <a:lum bright="4000" contrast="52000"/>
            <a:grayscl/>
          </a:blip>
          <a:srcRect/>
          <a:stretch>
            <a:fillRect/>
          </a:stretch>
        </p:blipFill>
        <p:spPr bwMode="auto">
          <a:xfrm>
            <a:off x="835025" y="4835525"/>
            <a:ext cx="476250" cy="909638"/>
          </a:xfrm>
          <a:prstGeom prst="rect">
            <a:avLst/>
          </a:prstGeom>
          <a:solidFill>
            <a:srgbClr val="333333"/>
          </a:solidFill>
          <a:ln w="9525">
            <a:solidFill>
              <a:schemeClr val="hlink"/>
            </a:solidFill>
            <a:miter lim="800000"/>
            <a:headEnd/>
            <a:tailEnd/>
          </a:ln>
        </p:spPr>
      </p:pic>
      <p:pic>
        <p:nvPicPr>
          <p:cNvPr id="1469450" name="Picture 10" descr="key"/>
          <p:cNvPicPr>
            <a:picLocks noChangeAspect="1" noChangeArrowheads="1"/>
          </p:cNvPicPr>
          <p:nvPr/>
        </p:nvPicPr>
        <p:blipFill>
          <a:blip r:embed="rId2" cstate="print">
            <a:lum bright="4000" contrast="52000"/>
            <a:grayscl/>
          </a:blip>
          <a:srcRect/>
          <a:stretch>
            <a:fillRect/>
          </a:stretch>
        </p:blipFill>
        <p:spPr bwMode="auto">
          <a:xfrm>
            <a:off x="7940675" y="4756150"/>
            <a:ext cx="476250" cy="909638"/>
          </a:xfrm>
          <a:prstGeom prst="rect">
            <a:avLst/>
          </a:prstGeom>
          <a:solidFill>
            <a:srgbClr val="333333"/>
          </a:solidFill>
          <a:ln w="9525">
            <a:solidFill>
              <a:schemeClr val="hlink"/>
            </a:solidFill>
            <a:miter lim="800000"/>
            <a:headEnd/>
            <a:tailEnd/>
          </a:ln>
        </p:spPr>
      </p:pic>
      <p:sp>
        <p:nvSpPr>
          <p:cNvPr id="1469451" name="Rectangle 11"/>
          <p:cNvSpPr>
            <a:spLocks noChangeArrowheads="1"/>
          </p:cNvSpPr>
          <p:nvPr/>
        </p:nvSpPr>
        <p:spPr bwMode="auto">
          <a:xfrm>
            <a:off x="6146800" y="2095500"/>
            <a:ext cx="1552575" cy="654050"/>
          </a:xfrm>
          <a:prstGeom prst="rect">
            <a:avLst/>
          </a:prstGeom>
          <a:solidFill>
            <a:srgbClr val="9933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2400" i="1">
                <a:solidFill>
                  <a:schemeClr val="bg1"/>
                </a:solidFill>
                <a:latin typeface="Times New Roman" pitchFamily="18" charset="0"/>
              </a:rPr>
              <a:t>Server</a:t>
            </a:r>
          </a:p>
          <a:p>
            <a:pPr algn="ctr" eaLnBrk="0" hangingPunct="0">
              <a:spcBef>
                <a:spcPct val="0"/>
              </a:spcBef>
            </a:pPr>
            <a:r>
              <a:rPr lang="en-US" sz="2400" i="1">
                <a:solidFill>
                  <a:schemeClr val="bg1"/>
                </a:solidFill>
                <a:latin typeface="Times New Roman" pitchFamily="18" charset="0"/>
              </a:rPr>
              <a:t>Certificate</a:t>
            </a:r>
          </a:p>
        </p:txBody>
      </p:sp>
      <p:sp>
        <p:nvSpPr>
          <p:cNvPr id="1469452" name="Oval 12"/>
          <p:cNvSpPr>
            <a:spLocks noChangeArrowheads="1"/>
          </p:cNvSpPr>
          <p:nvPr/>
        </p:nvSpPr>
        <p:spPr bwMode="auto">
          <a:xfrm>
            <a:off x="246063" y="3529013"/>
            <a:ext cx="1698625" cy="110331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b="1" i="1">
                <a:latin typeface="Times New Roman" pitchFamily="18" charset="0"/>
              </a:rPr>
              <a:t>Generate</a:t>
            </a:r>
          </a:p>
          <a:p>
            <a:pPr algn="ctr" eaLnBrk="0" hangingPunct="0">
              <a:spcBef>
                <a:spcPct val="0"/>
              </a:spcBef>
            </a:pPr>
            <a:r>
              <a:rPr lang="en-US" b="1" i="1">
                <a:latin typeface="Times New Roman" pitchFamily="18" charset="0"/>
              </a:rPr>
              <a:t>Master</a:t>
            </a:r>
          </a:p>
          <a:p>
            <a:pPr algn="ctr" eaLnBrk="0" hangingPunct="0">
              <a:spcBef>
                <a:spcPct val="0"/>
              </a:spcBef>
            </a:pPr>
            <a:r>
              <a:rPr lang="en-US" b="1" i="1">
                <a:latin typeface="Times New Roman" pitchFamily="18" charset="0"/>
              </a:rPr>
              <a:t>Secret</a:t>
            </a:r>
          </a:p>
        </p:txBody>
      </p:sp>
      <p:sp>
        <p:nvSpPr>
          <p:cNvPr id="1469453" name="Oval 13"/>
          <p:cNvSpPr>
            <a:spLocks noChangeArrowheads="1"/>
          </p:cNvSpPr>
          <p:nvPr/>
        </p:nvSpPr>
        <p:spPr bwMode="auto">
          <a:xfrm>
            <a:off x="2243138" y="3529013"/>
            <a:ext cx="1698625" cy="110331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b="1" i="1">
                <a:latin typeface="Times New Roman" pitchFamily="18" charset="0"/>
              </a:rPr>
              <a:t>Encrypt with</a:t>
            </a:r>
          </a:p>
          <a:p>
            <a:pPr algn="ctr" eaLnBrk="0" hangingPunct="0">
              <a:spcBef>
                <a:spcPct val="0"/>
              </a:spcBef>
            </a:pPr>
            <a:r>
              <a:rPr lang="en-US" b="1" i="1">
                <a:latin typeface="Times New Roman" pitchFamily="18" charset="0"/>
              </a:rPr>
              <a:t>Server</a:t>
            </a:r>
          </a:p>
          <a:p>
            <a:pPr algn="ctr" eaLnBrk="0" hangingPunct="0">
              <a:spcBef>
                <a:spcPct val="0"/>
              </a:spcBef>
            </a:pPr>
            <a:r>
              <a:rPr lang="en-US" b="1" i="1">
                <a:latin typeface="Times New Roman" pitchFamily="18" charset="0"/>
              </a:rPr>
              <a:t>Public Key</a:t>
            </a:r>
          </a:p>
        </p:txBody>
      </p:sp>
      <p:sp>
        <p:nvSpPr>
          <p:cNvPr id="1469454" name="Oval 14"/>
          <p:cNvSpPr>
            <a:spLocks noChangeArrowheads="1"/>
          </p:cNvSpPr>
          <p:nvPr/>
        </p:nvSpPr>
        <p:spPr bwMode="auto">
          <a:xfrm>
            <a:off x="5470525" y="3529013"/>
            <a:ext cx="1698625" cy="110331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b="1" i="1">
                <a:latin typeface="Times New Roman" pitchFamily="18" charset="0"/>
              </a:rPr>
              <a:t>Decrypt with</a:t>
            </a:r>
          </a:p>
          <a:p>
            <a:pPr algn="ctr" eaLnBrk="0" hangingPunct="0">
              <a:spcBef>
                <a:spcPct val="0"/>
              </a:spcBef>
            </a:pPr>
            <a:r>
              <a:rPr lang="en-US" b="1" i="1">
                <a:latin typeface="Times New Roman" pitchFamily="18" charset="0"/>
              </a:rPr>
              <a:t>Server Private</a:t>
            </a:r>
          </a:p>
          <a:p>
            <a:pPr algn="ctr" eaLnBrk="0" hangingPunct="0">
              <a:spcBef>
                <a:spcPct val="0"/>
              </a:spcBef>
            </a:pPr>
            <a:r>
              <a:rPr lang="en-US" b="1" i="1">
                <a:latin typeface="Times New Roman" pitchFamily="18" charset="0"/>
              </a:rPr>
              <a:t>Key</a:t>
            </a:r>
          </a:p>
        </p:txBody>
      </p:sp>
      <p:sp>
        <p:nvSpPr>
          <p:cNvPr id="1469455" name="Oval 15"/>
          <p:cNvSpPr>
            <a:spLocks noChangeArrowheads="1"/>
          </p:cNvSpPr>
          <p:nvPr/>
        </p:nvSpPr>
        <p:spPr bwMode="auto">
          <a:xfrm>
            <a:off x="7445375" y="3529013"/>
            <a:ext cx="1698625" cy="1103312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b="1" i="1" dirty="0">
                <a:latin typeface="Times New Roman" pitchFamily="18" charset="0"/>
              </a:rPr>
              <a:t>Shared</a:t>
            </a:r>
          </a:p>
          <a:p>
            <a:pPr algn="ctr" eaLnBrk="0" hangingPunct="0">
              <a:spcBef>
                <a:spcPct val="0"/>
              </a:spcBef>
            </a:pPr>
            <a:r>
              <a:rPr lang="en-US" b="1" i="1" dirty="0">
                <a:latin typeface="Times New Roman" pitchFamily="18" charset="0"/>
              </a:rPr>
              <a:t>Master</a:t>
            </a:r>
          </a:p>
          <a:p>
            <a:pPr algn="ctr" eaLnBrk="0" hangingPunct="0">
              <a:spcBef>
                <a:spcPct val="0"/>
              </a:spcBef>
            </a:pPr>
            <a:r>
              <a:rPr lang="en-US" b="1" i="1" dirty="0">
                <a:latin typeface="Times New Roman" pitchFamily="18" charset="0"/>
              </a:rPr>
              <a:t>Secret</a:t>
            </a:r>
          </a:p>
        </p:txBody>
      </p:sp>
      <p:sp>
        <p:nvSpPr>
          <p:cNvPr id="1469456" name="Text Box 16"/>
          <p:cNvSpPr txBox="1">
            <a:spLocks noChangeArrowheads="1"/>
          </p:cNvSpPr>
          <p:nvPr/>
        </p:nvSpPr>
        <p:spPr bwMode="auto">
          <a:xfrm>
            <a:off x="7107238" y="1098550"/>
            <a:ext cx="1560512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2400" i="1">
                <a:latin typeface="Times New Roman" pitchFamily="18" charset="0"/>
              </a:rPr>
              <a:t>Server</a:t>
            </a:r>
          </a:p>
          <a:p>
            <a:pPr eaLnBrk="0" hangingPunct="0">
              <a:spcBef>
                <a:spcPct val="0"/>
              </a:spcBef>
            </a:pPr>
            <a:r>
              <a:rPr lang="en-US" sz="2400" i="1">
                <a:latin typeface="Times New Roman" pitchFamily="18" charset="0"/>
              </a:rPr>
              <a:t>Private key</a:t>
            </a:r>
          </a:p>
        </p:txBody>
      </p:sp>
      <p:sp>
        <p:nvSpPr>
          <p:cNvPr id="1469457" name="Text Box 17"/>
          <p:cNvSpPr txBox="1">
            <a:spLocks noChangeArrowheads="1"/>
          </p:cNvSpPr>
          <p:nvPr/>
        </p:nvSpPr>
        <p:spPr bwMode="auto">
          <a:xfrm>
            <a:off x="6700838" y="2959100"/>
            <a:ext cx="1203325" cy="5794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3200" i="1">
                <a:solidFill>
                  <a:schemeClr val="hlink"/>
                </a:solidFill>
                <a:latin typeface="Times New Roman" pitchFamily="18" charset="0"/>
              </a:rPr>
              <a:t>server</a:t>
            </a:r>
          </a:p>
        </p:txBody>
      </p:sp>
      <p:sp>
        <p:nvSpPr>
          <p:cNvPr id="1469458" name="Rectangle 18"/>
          <p:cNvSpPr>
            <a:spLocks noChangeArrowheads="1"/>
          </p:cNvSpPr>
          <p:nvPr/>
        </p:nvSpPr>
        <p:spPr bwMode="auto">
          <a:xfrm>
            <a:off x="4164013" y="3641725"/>
            <a:ext cx="973137" cy="827088"/>
          </a:xfrm>
          <a:prstGeom prst="rect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1600" b="1" i="1">
                <a:latin typeface="Times New Roman" pitchFamily="18" charset="0"/>
              </a:rPr>
              <a:t>Encrypted</a:t>
            </a:r>
          </a:p>
          <a:p>
            <a:pPr algn="ctr" eaLnBrk="0" hangingPunct="0">
              <a:spcBef>
                <a:spcPct val="0"/>
              </a:spcBef>
            </a:pPr>
            <a:r>
              <a:rPr lang="en-US" sz="1600" b="1" i="1">
                <a:latin typeface="Times New Roman" pitchFamily="18" charset="0"/>
              </a:rPr>
              <a:t>Secret Key</a:t>
            </a:r>
          </a:p>
        </p:txBody>
      </p:sp>
      <p:sp>
        <p:nvSpPr>
          <p:cNvPr id="1469459" name="AutoShape 19"/>
          <p:cNvSpPr>
            <a:spLocks noChangeArrowheads="1"/>
          </p:cNvSpPr>
          <p:nvPr/>
        </p:nvSpPr>
        <p:spPr bwMode="auto">
          <a:xfrm>
            <a:off x="1668463" y="4645025"/>
            <a:ext cx="6284912" cy="1444625"/>
          </a:xfrm>
          <a:prstGeom prst="leftRightArrow">
            <a:avLst>
              <a:gd name="adj1" fmla="val 74407"/>
              <a:gd name="adj2" fmla="val 84936"/>
            </a:avLst>
          </a:prstGeom>
          <a:solidFill>
            <a:schemeClr val="accent2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</a:pPr>
            <a:r>
              <a:rPr lang="en-US" sz="2400" i="1">
                <a:solidFill>
                  <a:schemeClr val="bg1"/>
                </a:solidFill>
                <a:latin typeface="Times New Roman" pitchFamily="18" charset="0"/>
              </a:rPr>
              <a:t>Communication with Symmetric Key</a:t>
            </a:r>
          </a:p>
          <a:p>
            <a:pPr algn="ctr" eaLnBrk="0" hangingPunct="0">
              <a:spcBef>
                <a:spcPct val="0"/>
              </a:spcBef>
            </a:pPr>
            <a:r>
              <a:rPr lang="en-US" sz="2400" i="1">
                <a:solidFill>
                  <a:schemeClr val="bg1"/>
                </a:solidFill>
                <a:latin typeface="Times New Roman" pitchFamily="18" charset="0"/>
              </a:rPr>
              <a:t>and MAC key derived from Shared Secret</a:t>
            </a:r>
          </a:p>
        </p:txBody>
      </p:sp>
      <p:sp>
        <p:nvSpPr>
          <p:cNvPr id="1469460" name="Line 20"/>
          <p:cNvSpPr>
            <a:spLocks noChangeShapeType="1"/>
          </p:cNvSpPr>
          <p:nvPr/>
        </p:nvSpPr>
        <p:spPr bwMode="auto">
          <a:xfrm flipH="1">
            <a:off x="4645025" y="1901825"/>
            <a:ext cx="1131888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9461" name="Line 21"/>
          <p:cNvSpPr>
            <a:spLocks noChangeShapeType="1"/>
          </p:cNvSpPr>
          <p:nvPr/>
        </p:nvSpPr>
        <p:spPr bwMode="auto">
          <a:xfrm flipH="1">
            <a:off x="2627313" y="1901825"/>
            <a:ext cx="420687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9462" name="Line 22"/>
          <p:cNvSpPr>
            <a:spLocks noChangeShapeType="1"/>
          </p:cNvSpPr>
          <p:nvPr/>
        </p:nvSpPr>
        <p:spPr bwMode="auto">
          <a:xfrm>
            <a:off x="2466975" y="2308225"/>
            <a:ext cx="0" cy="136525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9463" name="Line 23"/>
          <p:cNvSpPr>
            <a:spLocks noChangeShapeType="1"/>
          </p:cNvSpPr>
          <p:nvPr/>
        </p:nvSpPr>
        <p:spPr bwMode="auto">
          <a:xfrm flipV="1">
            <a:off x="1930400" y="4046538"/>
            <a:ext cx="319088" cy="3175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9464" name="Line 24"/>
          <p:cNvSpPr>
            <a:spLocks noChangeShapeType="1"/>
          </p:cNvSpPr>
          <p:nvPr/>
        </p:nvSpPr>
        <p:spPr bwMode="auto">
          <a:xfrm>
            <a:off x="3962400" y="4049713"/>
            <a:ext cx="217488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9465" name="Line 25"/>
          <p:cNvSpPr>
            <a:spLocks noChangeShapeType="1"/>
          </p:cNvSpPr>
          <p:nvPr/>
        </p:nvSpPr>
        <p:spPr bwMode="auto">
          <a:xfrm>
            <a:off x="5202238" y="4027488"/>
            <a:ext cx="217487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9466" name="Line 26"/>
          <p:cNvSpPr>
            <a:spLocks noChangeShapeType="1"/>
          </p:cNvSpPr>
          <p:nvPr/>
        </p:nvSpPr>
        <p:spPr bwMode="auto">
          <a:xfrm>
            <a:off x="7154863" y="4019550"/>
            <a:ext cx="217487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69467" name="Text Box 27"/>
          <p:cNvSpPr txBox="1">
            <a:spLocks noChangeArrowheads="1"/>
          </p:cNvSpPr>
          <p:nvPr/>
        </p:nvSpPr>
        <p:spPr bwMode="auto">
          <a:xfrm>
            <a:off x="458788" y="2859088"/>
            <a:ext cx="1203325" cy="5794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3200" i="1">
                <a:solidFill>
                  <a:schemeClr val="hlink"/>
                </a:solidFill>
                <a:latin typeface="Times New Roman" pitchFamily="18" charset="0"/>
              </a:rPr>
              <a:t>client</a:t>
            </a:r>
          </a:p>
        </p:txBody>
      </p:sp>
      <p:sp>
        <p:nvSpPr>
          <p:cNvPr id="1469468" name="Text Box 28"/>
          <p:cNvSpPr txBox="1">
            <a:spLocks noChangeArrowheads="1"/>
          </p:cNvSpPr>
          <p:nvPr/>
        </p:nvSpPr>
        <p:spPr bwMode="auto">
          <a:xfrm>
            <a:off x="495300" y="1236663"/>
            <a:ext cx="1458913" cy="8223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 eaLnBrk="0" hangingPunct="0">
              <a:spcBef>
                <a:spcPct val="0"/>
              </a:spcBef>
            </a:pPr>
            <a:r>
              <a:rPr lang="en-US" sz="2400" i="1">
                <a:latin typeface="Times New Roman" pitchFamily="18" charset="0"/>
              </a:rPr>
              <a:t>Server</a:t>
            </a:r>
          </a:p>
          <a:p>
            <a:pPr algn="r" eaLnBrk="0" hangingPunct="0">
              <a:spcBef>
                <a:spcPct val="0"/>
              </a:spcBef>
            </a:pPr>
            <a:r>
              <a:rPr lang="en-US" sz="2400" i="1">
                <a:latin typeface="Times New Roman" pitchFamily="18" charset="0"/>
              </a:rPr>
              <a:t>Public key</a:t>
            </a:r>
          </a:p>
        </p:txBody>
      </p:sp>
    </p:spTree>
    <p:extLst>
      <p:ext uri="{BB962C8B-B14F-4D97-AF65-F5344CB8AC3E}">
        <p14:creationId xmlns:p14="http://schemas.microsoft.com/office/powerpoint/2010/main" val="22334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69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9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6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6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9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9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6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6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9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9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6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9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9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69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69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6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6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6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6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6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6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69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69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6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6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69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69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69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69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6945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6945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6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6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6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6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448" grpId="0" animBg="1"/>
      <p:bldP spid="1469452" grpId="0" animBg="1"/>
      <p:bldP spid="1469453" grpId="0" animBg="1"/>
      <p:bldP spid="1469454" grpId="0" animBg="1"/>
      <p:bldP spid="1469455" grpId="0" animBg="1"/>
      <p:bldP spid="1469458" grpId="0" animBg="1"/>
      <p:bldP spid="1469459" grpId="0" build="allAtOnce" animBg="1"/>
      <p:bldP spid="1469460" grpId="0" animBg="1"/>
      <p:bldP spid="1469461" grpId="0" animBg="1"/>
      <p:bldP spid="1469462" grpId="0" animBg="1"/>
      <p:bldP spid="1469463" grpId="0" animBg="1"/>
      <p:bldP spid="1469464" grpId="0" animBg="1"/>
      <p:bldP spid="1469465" grpId="0" animBg="1"/>
      <p:bldP spid="146946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458200" cy="5105400"/>
          </a:xfrm>
        </p:spPr>
        <p:txBody>
          <a:bodyPr/>
          <a:lstStyle/>
          <a:p>
            <a:r>
              <a:rPr lang="en-US" sz="2600" dirty="0" smtClean="0"/>
              <a:t>Can you tell whether this connection uses TLS/SSL?</a:t>
            </a:r>
            <a:endParaRPr lang="en-US" sz="2600" dirty="0"/>
          </a:p>
        </p:txBody>
      </p:sp>
      <p:pic>
        <p:nvPicPr>
          <p:cNvPr id="48129" name="Picture 1" descr="C:\Users\sadeh\AppData\Local\Microsoft\Windows\Temporary Internet Files\Content.Outlook\452V0X7K\phot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4621" y="1941652"/>
            <a:ext cx="2853160" cy="4279740"/>
          </a:xfrm>
          <a:prstGeom prst="rect">
            <a:avLst/>
          </a:prstGeom>
          <a:noFill/>
        </p:spPr>
      </p:pic>
      <p:pic>
        <p:nvPicPr>
          <p:cNvPr id="48130" name="Picture 2" descr="C:\Users\sadeh\AppData\Local\Microsoft\Windows\Temporary Internet Files\Content.Outlook\452V0X7K\photo (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45" y="1898247"/>
            <a:ext cx="2885956" cy="4328934"/>
          </a:xfrm>
          <a:prstGeom prst="rect">
            <a:avLst/>
          </a:prstGeom>
          <a:noFill/>
        </p:spPr>
      </p:pic>
      <p:sp>
        <p:nvSpPr>
          <p:cNvPr id="6" name="Right Arrow 5"/>
          <p:cNvSpPr/>
          <p:nvPr/>
        </p:nvSpPr>
        <p:spPr bwMode="auto">
          <a:xfrm>
            <a:off x="3530278" y="3287210"/>
            <a:ext cx="1655180" cy="949124"/>
          </a:xfrm>
          <a:prstGeom prst="rightArrow">
            <a:avLst/>
          </a:prstGeom>
          <a:solidFill>
            <a:srgbClr val="3333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6188" y="4514127"/>
            <a:ext cx="25348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3333CC"/>
                </a:solidFill>
              </a:rPr>
              <a:t>You need to scroll up!</a:t>
            </a:r>
          </a:p>
          <a:p>
            <a:pPr algn="ctr"/>
            <a:r>
              <a:rPr lang="en-US" sz="2000" b="1" dirty="0" smtClean="0"/>
              <a:t>(</a:t>
            </a:r>
            <a:r>
              <a:rPr lang="en-US" sz="2000" b="1" dirty="0" err="1" smtClean="0"/>
              <a:t>iPhone</a:t>
            </a:r>
            <a:r>
              <a:rPr lang="en-US" sz="2000" b="1" dirty="0" smtClean="0"/>
              <a:t> – iOS5)</a:t>
            </a:r>
            <a:endParaRPr lang="en-US" sz="2000" b="1" dirty="0"/>
          </a:p>
        </p:txBody>
      </p:sp>
      <p:sp>
        <p:nvSpPr>
          <p:cNvPr id="8" name="Oval 7"/>
          <p:cNvSpPr/>
          <p:nvPr/>
        </p:nvSpPr>
        <p:spPr bwMode="auto">
          <a:xfrm>
            <a:off x="6504972" y="1851949"/>
            <a:ext cx="451413" cy="590309"/>
          </a:xfrm>
          <a:prstGeom prst="ellipse">
            <a:avLst/>
          </a:prstGeom>
          <a:noFill/>
          <a:ln w="5715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27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4" y="152400"/>
            <a:ext cx="8213725" cy="609600"/>
          </a:xfrm>
        </p:spPr>
        <p:txBody>
          <a:bodyPr/>
          <a:lstStyle/>
          <a:p>
            <a:r>
              <a:rPr lang="en-US" dirty="0" smtClean="0"/>
              <a:t>E-Mail Phishing: Worse on Mobile Phones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Trusteer</a:t>
            </a:r>
            <a:r>
              <a:rPr lang="en-US" dirty="0" smtClean="0"/>
              <a:t> – Jan 2011:</a:t>
            </a:r>
          </a:p>
          <a:p>
            <a:pPr lvl="1"/>
            <a:r>
              <a:rPr lang="en-US" dirty="0" smtClean="0"/>
              <a:t>Mobile users are first to arrive at phishing websites</a:t>
            </a:r>
          </a:p>
          <a:p>
            <a:pPr lvl="1"/>
            <a:r>
              <a:rPr lang="en-US" dirty="0" smtClean="0"/>
              <a:t>Mobile users </a:t>
            </a:r>
            <a:r>
              <a:rPr lang="en-US" b="1" dirty="0" smtClean="0"/>
              <a:t>3x more likely to submit credentials</a:t>
            </a:r>
            <a:r>
              <a:rPr lang="en-US" dirty="0" smtClean="0"/>
              <a:t> than desktop users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0335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e-mail 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SMS-</a:t>
            </a:r>
            <a:r>
              <a:rPr lang="en-US" dirty="0" err="1" smtClean="0"/>
              <a:t>ishing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Vishing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Phishing via social networks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QR phishing</a:t>
            </a:r>
          </a:p>
        </p:txBody>
      </p:sp>
    </p:spTree>
    <p:extLst>
      <p:ext uri="{BB962C8B-B14F-4D97-AF65-F5344CB8AC3E}">
        <p14:creationId xmlns:p14="http://schemas.microsoft.com/office/powerpoint/2010/main" val="322795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2974340"/>
            <a:ext cx="7772400" cy="1362075"/>
          </a:xfrm>
        </p:spPr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APP-based threats</a:t>
            </a:r>
            <a:endParaRPr lang="en-US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Android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914400"/>
            <a:ext cx="8299470" cy="5105400"/>
          </a:xfrm>
        </p:spPr>
        <p:txBody>
          <a:bodyPr/>
          <a:lstStyle/>
          <a:p>
            <a:r>
              <a:rPr lang="en-US" dirty="0" smtClean="0"/>
              <a:t>Applications declare ahead of time the programmatic capabilities they need in an </a:t>
            </a:r>
            <a:r>
              <a:rPr lang="en-US" b="1" i="1" dirty="0" smtClean="0"/>
              <a:t>XML Manifest</a:t>
            </a:r>
          </a:p>
          <a:p>
            <a:r>
              <a:rPr lang="en-US" b="1" i="1" dirty="0" smtClean="0"/>
              <a:t>Manifest could be denied</a:t>
            </a:r>
          </a:p>
          <a:p>
            <a:pPr lvl="1"/>
            <a:r>
              <a:rPr lang="en-US" dirty="0" smtClean="0"/>
              <a:t>By user or by cell phone operator</a:t>
            </a:r>
          </a:p>
          <a:p>
            <a:r>
              <a:rPr lang="en-US" dirty="0" smtClean="0"/>
              <a:t>All apps need to be </a:t>
            </a:r>
            <a:r>
              <a:rPr lang="en-US" b="1" dirty="0" smtClean="0"/>
              <a:t>signed by developer</a:t>
            </a:r>
          </a:p>
          <a:p>
            <a:pPr lvl="1"/>
            <a:r>
              <a:rPr lang="en-US" dirty="0" smtClean="0"/>
              <a:t>Private certificate held by developer</a:t>
            </a:r>
          </a:p>
          <a:p>
            <a:r>
              <a:rPr lang="en-US" dirty="0" smtClean="0"/>
              <a:t>By default each app has its </a:t>
            </a:r>
            <a:r>
              <a:rPr lang="en-US" b="1" dirty="0" smtClean="0"/>
              <a:t>own ID on a given device </a:t>
            </a:r>
            <a:r>
              <a:rPr lang="en-US" dirty="0" smtClean="0"/>
              <a:t>and </a:t>
            </a:r>
            <a:r>
              <a:rPr lang="en-US" b="1" dirty="0" smtClean="0"/>
              <a:t>doesn’t share data with other apps</a:t>
            </a:r>
          </a:p>
        </p:txBody>
      </p:sp>
    </p:spTree>
    <p:extLst>
      <p:ext uri="{BB962C8B-B14F-4D97-AF65-F5344CB8AC3E}">
        <p14:creationId xmlns:p14="http://schemas.microsoft.com/office/powerpoint/2010/main" val="288583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Android Manifest</a:t>
            </a:r>
          </a:p>
        </p:txBody>
      </p:sp>
      <p:pic>
        <p:nvPicPr>
          <p:cNvPr id="28675" name="Picture 3" descr="android manifes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150" y="895350"/>
            <a:ext cx="7912100" cy="551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231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Malicious Apps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62560" y="985520"/>
            <a:ext cx="865632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69900" marR="0" lvl="0" indent="-46990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 ecosystems compete </a:t>
            </a:r>
            <a:r>
              <a:rPr lang="en-US" sz="2400" kern="0" dirty="0" smtClean="0">
                <a:latin typeface="+mn-lt"/>
              </a:rPr>
              <a:t>based on the number of APIs they expose to developers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08050" marR="0" lvl="1" indent="-436563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Contacts list</a:t>
            </a:r>
          </a:p>
          <a:p>
            <a:pPr marL="908050" marR="0" lvl="1" indent="-436563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Camera</a:t>
            </a:r>
          </a:p>
          <a:p>
            <a:pPr marL="908050" marR="0" lvl="1" indent="-436563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User location</a:t>
            </a:r>
          </a:p>
          <a:p>
            <a:pPr marL="908050" marR="0" lvl="1" indent="-436563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etc.</a:t>
            </a:r>
          </a:p>
          <a:p>
            <a:pPr marL="450850" indent="-436563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n"/>
            </a:pPr>
            <a:r>
              <a:rPr lang="en-US" sz="2400" b="1" kern="0" dirty="0" smtClean="0">
                <a:latin typeface="+mn-lt"/>
                <a:ea typeface="+mn-ea"/>
                <a:cs typeface="+mn-cs"/>
              </a:rPr>
              <a:t>Technically impossible to fully vet apps</a:t>
            </a:r>
          </a:p>
          <a:p>
            <a:pPr marL="908050" lvl="1" indent="-436563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n"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Apple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has tried…Google recently started too</a:t>
            </a:r>
            <a:endParaRPr kumimoji="0" lang="en-US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9900" marR="0" lvl="0" indent="-469900" algn="l" defTabSz="914400" rtl="0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SzTx/>
              <a:buFont typeface="Wingdings" pitchFamily="2" charset="2"/>
              <a:buChar char="o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Tension between openness, usability, security/privacy, and business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900988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Infected Apps on the Rise</a:t>
            </a:r>
          </a:p>
        </p:txBody>
      </p:sp>
      <p:pic>
        <p:nvPicPr>
          <p:cNvPr id="30723" name="Picture 2" descr="https://www.mylookout.com/_gfx/page-images/mobile-threat-report-malware-infected-ap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7630" y="1154125"/>
            <a:ext cx="6769020" cy="417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3"/>
          <p:cNvSpPr txBox="1">
            <a:spLocks noChangeArrowheads="1"/>
          </p:cNvSpPr>
          <p:nvPr/>
        </p:nvSpPr>
        <p:spPr bwMode="auto">
          <a:xfrm>
            <a:off x="0" y="5465763"/>
            <a:ext cx="8648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Source:</a:t>
            </a:r>
            <a:r>
              <a:rPr lang="en-US" sz="1800">
                <a:hlinkClick r:id="rId3"/>
              </a:rPr>
              <a:t>https://www.mylookout.com/mobile-threat-report</a:t>
            </a:r>
            <a:r>
              <a:rPr lang="en-US" sz="1800"/>
              <a:t>   (June 2011) </a:t>
            </a:r>
          </a:p>
        </p:txBody>
      </p:sp>
    </p:spTree>
    <p:extLst>
      <p:ext uri="{BB962C8B-B14F-4D97-AF65-F5344CB8AC3E}">
        <p14:creationId xmlns:p14="http://schemas.microsoft.com/office/powerpoint/2010/main" val="4268872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4203700" y="1016000"/>
            <a:ext cx="4495800" cy="542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endParaRPr lang="en-US" sz="1800" u="none">
              <a:latin typeface="Arial" charset="0"/>
            </a:endParaRPr>
          </a:p>
        </p:txBody>
      </p:sp>
      <p:sp>
        <p:nvSpPr>
          <p:cNvPr id="7174" name="Rectangle 5"/>
          <p:cNvSpPr>
            <a:spLocks noChangeArrowheads="1"/>
          </p:cNvSpPr>
          <p:nvPr/>
        </p:nvSpPr>
        <p:spPr bwMode="auto">
          <a:xfrm>
            <a:off x="964565" y="1197928"/>
            <a:ext cx="7759331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dirty="0" smtClean="0">
                <a:latin typeface="Arial" charset="0"/>
              </a:rPr>
              <a:t>Mobile: General Trends – incl. BYOD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dirty="0" smtClean="0">
                <a:latin typeface="Arial" charset="0"/>
              </a:rPr>
              <a:t>Understanding the unique challenges associated with mobility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dirty="0" smtClean="0">
                <a:latin typeface="Arial" charset="0"/>
              </a:rPr>
              <a:t>Taxonomy of Vulnerabilities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dirty="0" smtClean="0">
                <a:latin typeface="Arial" charset="0"/>
              </a:rPr>
              <a:t>Best practices</a:t>
            </a:r>
          </a:p>
          <a:p>
            <a:pPr marL="800100" lvl="1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dirty="0" smtClean="0">
                <a:latin typeface="Arial" charset="0"/>
              </a:rPr>
              <a:t>Mobile Device Management</a:t>
            </a:r>
          </a:p>
          <a:p>
            <a:pPr marL="800100" lvl="1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dirty="0" smtClean="0">
                <a:latin typeface="Arial" charset="0"/>
              </a:rPr>
              <a:t>Employee is a big part of the solution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dirty="0" smtClean="0">
                <a:latin typeface="Arial" charset="0"/>
              </a:rPr>
              <a:t>Concluding Remarks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-108" charset="2"/>
              <a:buChar char="n"/>
            </a:pPr>
            <a:r>
              <a:rPr lang="en-US" sz="2800" u="none" dirty="0" smtClean="0">
                <a:latin typeface="Arial" charset="0"/>
              </a:rPr>
              <a:t>Student Presentation: </a:t>
            </a:r>
            <a:r>
              <a:rPr lang="en-US" sz="2800" u="none" dirty="0" err="1" smtClean="0">
                <a:latin typeface="Arial" charset="0"/>
              </a:rPr>
              <a:t>Jailbroken</a:t>
            </a:r>
            <a:r>
              <a:rPr lang="en-US" sz="2800" u="none" dirty="0" smtClean="0">
                <a:latin typeface="Arial" charset="0"/>
              </a:rPr>
              <a:t> iPhone Security</a:t>
            </a:r>
          </a:p>
          <a:p>
            <a:pPr marL="342900" indent="-342900">
              <a:lnSpc>
                <a:spcPct val="80000"/>
              </a:lnSpc>
              <a:spcBef>
                <a:spcPct val="50000"/>
              </a:spcBef>
              <a:buClr>
                <a:schemeClr val="accent2"/>
              </a:buClr>
              <a:buSzPct val="80000"/>
            </a:pPr>
            <a:endParaRPr lang="en-US" sz="3200" u="none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Headlines</a:t>
            </a:r>
            <a:endParaRPr 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/>
          <a:srcRect l="19500" t="25333" r="45000" b="9333"/>
          <a:stretch>
            <a:fillRect/>
          </a:stretch>
        </p:blipFill>
        <p:spPr bwMode="auto">
          <a:xfrm>
            <a:off x="522789" y="995494"/>
            <a:ext cx="4998334" cy="5174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2120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of an Infection Scenario</a:t>
            </a:r>
          </a:p>
        </p:txBody>
      </p:sp>
      <p:pic>
        <p:nvPicPr>
          <p:cNvPr id="31747" name="Picture 2" descr="https://www.mylookout.com/_gfx/page-images/mobile-threat-report-repackage-infograph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935038"/>
            <a:ext cx="621665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Box 3"/>
          <p:cNvSpPr txBox="1">
            <a:spLocks noChangeArrowheads="1"/>
          </p:cNvSpPr>
          <p:nvPr/>
        </p:nvSpPr>
        <p:spPr bwMode="auto">
          <a:xfrm>
            <a:off x="4465638" y="822325"/>
            <a:ext cx="4678362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 err="1"/>
              <a:t>Source:</a:t>
            </a:r>
            <a:r>
              <a:rPr lang="en-US" sz="1200" dirty="0" err="1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err="1">
                <a:hlinkClick r:id="rId3"/>
              </a:rPr>
              <a:t>www.mylookout.com</a:t>
            </a:r>
            <a:r>
              <a:rPr lang="en-US" sz="1200" dirty="0">
                <a:hlinkClick r:id="rId3"/>
              </a:rPr>
              <a:t>/mobile-threat-report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4591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Process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142240" y="914400"/>
            <a:ext cx="8808720" cy="5105400"/>
          </a:xfrm>
        </p:spPr>
        <p:txBody>
          <a:bodyPr/>
          <a:lstStyle/>
          <a:p>
            <a:r>
              <a:rPr lang="en-US" sz="2400" b="1" dirty="0" smtClean="0"/>
              <a:t>Apple’s App Store</a:t>
            </a:r>
          </a:p>
          <a:p>
            <a:pPr lvl="1"/>
            <a:r>
              <a:rPr lang="en-US" sz="2400" dirty="0" smtClean="0"/>
              <a:t>Apps are reviewed  - not perfect</a:t>
            </a:r>
          </a:p>
          <a:p>
            <a:pPr lvl="1"/>
            <a:r>
              <a:rPr lang="en-US" sz="2400" dirty="0" smtClean="0"/>
              <a:t>More restrictive sandbox</a:t>
            </a:r>
          </a:p>
          <a:p>
            <a:r>
              <a:rPr lang="en-US" sz="2400" b="1" dirty="0" smtClean="0"/>
              <a:t>Android:</a:t>
            </a:r>
          </a:p>
          <a:p>
            <a:pPr lvl="1"/>
            <a:r>
              <a:rPr lang="en-US" sz="2400" b="1" dirty="0" smtClean="0"/>
              <a:t>Android market/Google Play </a:t>
            </a:r>
            <a:r>
              <a:rPr lang="en-US" sz="2400" dirty="0" smtClean="0"/>
              <a:t>relies on:</a:t>
            </a:r>
          </a:p>
          <a:p>
            <a:pPr lvl="2"/>
            <a:r>
              <a:rPr lang="en-US" sz="2400" dirty="0" smtClean="0"/>
              <a:t>User’s ability to do the evaluation…</a:t>
            </a:r>
          </a:p>
          <a:p>
            <a:pPr lvl="2"/>
            <a:r>
              <a:rPr lang="en-US" sz="2400" dirty="0" smtClean="0"/>
              <a:t> …and report security problems</a:t>
            </a:r>
          </a:p>
          <a:p>
            <a:pPr lvl="2"/>
            <a:r>
              <a:rPr lang="en-US" sz="2400" dirty="0" smtClean="0"/>
              <a:t>Recently announced “Bouncer Program”</a:t>
            </a:r>
          </a:p>
          <a:p>
            <a:pPr lvl="1"/>
            <a:r>
              <a:rPr lang="en-US" sz="2400" b="1" dirty="0" smtClean="0"/>
              <a:t>3</a:t>
            </a:r>
            <a:r>
              <a:rPr lang="en-US" sz="2400" b="1" baseline="30000" dirty="0" smtClean="0"/>
              <a:t>rd</a:t>
            </a:r>
            <a:r>
              <a:rPr lang="en-US" sz="2400" b="1" dirty="0" smtClean="0"/>
              <a:t> party Android stores </a:t>
            </a:r>
            <a:r>
              <a:rPr lang="en-US" sz="2400" dirty="0" smtClean="0"/>
              <a:t>(e.g. Amazon): manual review process – but this is not the case on all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party Android stores</a:t>
            </a:r>
          </a:p>
        </p:txBody>
      </p:sp>
    </p:spTree>
    <p:extLst>
      <p:ext uri="{BB962C8B-B14F-4D97-AF65-F5344CB8AC3E}">
        <p14:creationId xmlns:p14="http://schemas.microsoft.com/office/powerpoint/2010/main" val="3811190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Good is Google’s Bouncer?</a:t>
            </a:r>
            <a:endParaRPr 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 l="17250" t="22667" r="41250" b="8000"/>
          <a:stretch>
            <a:fillRect/>
          </a:stretch>
        </p:blipFill>
        <p:spPr bwMode="auto">
          <a:xfrm>
            <a:off x="514110" y="1002417"/>
            <a:ext cx="5678346" cy="533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528122" y="2986268"/>
            <a:ext cx="2557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Source: Forbes, May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7002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2800" dirty="0" smtClean="0"/>
              <a:t>A Study of Android </a:t>
            </a:r>
            <a:r>
              <a:rPr lang="en-US" sz="2800" dirty="0"/>
              <a:t>P</a:t>
            </a:r>
            <a:r>
              <a:rPr lang="en-US" sz="2800" dirty="0" smtClean="0"/>
              <a:t>ermissions </a:t>
            </a:r>
            <a:r>
              <a:rPr lang="en-US" sz="2800" dirty="0"/>
              <a:t>S</a:t>
            </a:r>
            <a:r>
              <a:rPr lang="en-US" sz="2800" dirty="0" smtClean="0"/>
              <a:t>creens</a:t>
            </a:r>
            <a:endParaRPr lang="en-US" sz="28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680" y="1219200"/>
            <a:ext cx="8849320" cy="421704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04800" y="5715000"/>
            <a:ext cx="8686800" cy="646331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P. Gage Kelley, S. Consolvo, L. Cranor, J. Jung, N. Sadeh, D. </a:t>
            </a:r>
            <a:r>
              <a:rPr lang="en-US" sz="1200" dirty="0" err="1" smtClean="0"/>
              <a:t>Wetherall</a:t>
            </a:r>
            <a:r>
              <a:rPr lang="en-US" sz="1200" dirty="0" smtClean="0"/>
              <a:t>, “A Conundrum of Permissions: Installing Applications on an Android Smartphone”, Proc. Of Workshop on Usable Security (USEC2012), collocated with the 16</a:t>
            </a:r>
            <a:r>
              <a:rPr lang="en-US" sz="1200" baseline="30000" dirty="0" smtClean="0"/>
              <a:t>th</a:t>
            </a:r>
            <a:r>
              <a:rPr lang="en-US" sz="1200" dirty="0" smtClean="0"/>
              <a:t> International Conference on Financial Cryptography and Data Security, March 2012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78829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474075" cy="714375"/>
          </a:xfrm>
          <a:ln/>
        </p:spPr>
        <p:txBody>
          <a:bodyPr/>
          <a:lstStyle/>
          <a:p>
            <a:r>
              <a:rPr lang="en-US" dirty="0"/>
              <a:t>Interview Findings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915400" cy="5105400"/>
          </a:xfrm>
          <a:ln/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Users </a:t>
            </a:r>
            <a:r>
              <a:rPr lang="en-US" sz="2000" b="1" dirty="0"/>
              <a:t>do not understand Android permissions</a:t>
            </a:r>
            <a:r>
              <a:rPr lang="en-US" sz="2000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The terms are at best </a:t>
            </a:r>
            <a:r>
              <a:rPr lang="en-US" sz="2000" b="1" dirty="0"/>
              <a:t>vague</a:t>
            </a:r>
            <a:r>
              <a:rPr lang="en-US" sz="2000" dirty="0"/>
              <a:t>, and at worst </a:t>
            </a:r>
            <a:r>
              <a:rPr lang="en-US" sz="2000" b="1" dirty="0"/>
              <a:t>confusing</a:t>
            </a:r>
            <a:r>
              <a:rPr lang="en-US" sz="2000" dirty="0"/>
              <a:t>, misleading, jargon-filled, and poorly grouped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This lack of understanding makes it </a:t>
            </a:r>
            <a:r>
              <a:rPr lang="en-US" sz="2000" b="1" dirty="0"/>
              <a:t>difficult for people to make informed decisions</a:t>
            </a:r>
            <a:r>
              <a:rPr lang="en-US" sz="2000" dirty="0"/>
              <a:t> when installing new software on their phones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Largely, the permissions are ignored, with participants instead </a:t>
            </a:r>
            <a:r>
              <a:rPr lang="en-US" sz="2000" b="1" dirty="0"/>
              <a:t>trusting word of mouth, ratings, and Android market reviews</a:t>
            </a:r>
            <a:r>
              <a:rPr lang="en-US" sz="2000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While participants stated they try to find good applications in the market, they </a:t>
            </a:r>
            <a:r>
              <a:rPr lang="en-US" sz="2000" b="1" dirty="0"/>
              <a:t>believe they are protected by oversight processes which do not exist</a:t>
            </a:r>
            <a:r>
              <a:rPr lang="en-US" sz="2000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/>
              <a:t>Overall, </a:t>
            </a:r>
            <a:r>
              <a:rPr lang="en-US" sz="2000" b="1" dirty="0"/>
              <a:t>users are not currently well prepared to make informed privacy and security decisions </a:t>
            </a:r>
            <a:r>
              <a:rPr lang="en-US" sz="2000" dirty="0"/>
              <a:t>around installing applications from the Android market.</a:t>
            </a:r>
          </a:p>
        </p:txBody>
      </p:sp>
    </p:spTree>
    <p:extLst>
      <p:ext uri="{BB962C8B-B14F-4D97-AF65-F5344CB8AC3E}">
        <p14:creationId xmlns:p14="http://schemas.microsoft.com/office/powerpoint/2010/main" val="1249856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0"/>
            <a:ext cx="8883650" cy="714375"/>
          </a:xfrm>
        </p:spPr>
        <p:txBody>
          <a:bodyPr/>
          <a:lstStyle/>
          <a:p>
            <a:r>
              <a:rPr lang="en-US" dirty="0" smtClean="0"/>
              <a:t>Android Today: Around 130 Permissions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864" y="1122744"/>
            <a:ext cx="8001000" cy="5105400"/>
          </a:xfrm>
        </p:spPr>
        <p:txBody>
          <a:bodyPr/>
          <a:lstStyle/>
          <a:p>
            <a:r>
              <a:rPr lang="en-US" dirty="0" smtClean="0"/>
              <a:t>Too coarse in some cases</a:t>
            </a:r>
          </a:p>
          <a:p>
            <a:r>
              <a:rPr lang="en-US" dirty="0" smtClean="0"/>
              <a:t>Too fine or superfluous in other cases</a:t>
            </a:r>
          </a:p>
          <a:p>
            <a:r>
              <a:rPr lang="en-US" dirty="0" smtClean="0"/>
              <a:t>Abuse – unnecessary permissions</a:t>
            </a:r>
          </a:p>
          <a:p>
            <a:r>
              <a:rPr lang="en-US" dirty="0" smtClean="0"/>
              <a:t>Ill understood by users</a:t>
            </a:r>
          </a:p>
          <a:p>
            <a:r>
              <a:rPr lang="en-US" dirty="0" smtClean="0"/>
              <a:t>Hundreds of malicious apps</a:t>
            </a:r>
          </a:p>
          <a:p>
            <a:pPr lvl="1"/>
            <a:r>
              <a:rPr lang="en-US" dirty="0" smtClean="0"/>
              <a:t>Google Play is doing better but there are tens and tens of other Android stores….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8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Most People Have No Idea </a:t>
            </a:r>
            <a:endParaRPr lang="en-US" sz="28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693" y="880219"/>
            <a:ext cx="4838700" cy="557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208608" y="4472290"/>
            <a:ext cx="3935392" cy="1600438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1400" dirty="0" smtClean="0"/>
              <a:t>J. Lin, S. Amini, J. Hong, N. Sadeh, J. Lindqvist, J. Zhang, “Expectation and Purpose: Understanding Users’ Mental Models of Mobile App Privacy through  </a:t>
            </a:r>
            <a:r>
              <a:rPr lang="en-US" sz="1400" dirty="0" err="1" smtClean="0"/>
              <a:t>Crowdsourcing</a:t>
            </a:r>
            <a:r>
              <a:rPr lang="en-US" sz="1400" dirty="0" smtClean="0"/>
              <a:t>”, Proc. of  the 14th ACM International Conference on Ubiquitous Computing, Pittsburgh, USA, Sept. 2012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5835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More…</a:t>
            </a:r>
            <a:endParaRPr lang="en-US" dirty="0"/>
          </a:p>
        </p:txBody>
      </p:sp>
      <p:pic>
        <p:nvPicPr>
          <p:cNvPr id="4" name="Picture 3" descr="Top 10 Popular and Top 10 Surprising apps.jpg"/>
          <p:cNvPicPr>
            <a:picLocks noChangeAspect="1"/>
          </p:cNvPicPr>
          <p:nvPr/>
        </p:nvPicPr>
        <p:blipFill>
          <a:blip r:embed="rId2" cstate="print"/>
          <a:srcRect t="45139"/>
          <a:stretch>
            <a:fillRect/>
          </a:stretch>
        </p:blipFill>
        <p:spPr>
          <a:xfrm>
            <a:off x="-162560" y="944880"/>
            <a:ext cx="9682480" cy="54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0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Recommendations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smtClean="0"/>
              <a:t>Research apps before you download them</a:t>
            </a:r>
          </a:p>
          <a:p>
            <a:r>
              <a:rPr lang="en-US" b="1" smtClean="0"/>
              <a:t>Best to wait until enough other people have tried them</a:t>
            </a:r>
          </a:p>
          <a:p>
            <a:r>
              <a:rPr lang="en-US" smtClean="0"/>
              <a:t>Check ratings – but do not rely entirely on them</a:t>
            </a:r>
          </a:p>
          <a:p>
            <a:r>
              <a:rPr lang="en-US" smtClean="0"/>
              <a:t>If you are courageous, take time to review privacy provisions</a:t>
            </a:r>
          </a:p>
          <a:p>
            <a:r>
              <a:rPr lang="en-US" smtClean="0"/>
              <a:t>Possibly create a Google alert for apps you download</a:t>
            </a:r>
          </a:p>
        </p:txBody>
      </p:sp>
    </p:spTree>
    <p:extLst>
      <p:ext uri="{BB962C8B-B14F-4D97-AF65-F5344CB8AC3E}">
        <p14:creationId xmlns:p14="http://schemas.microsoft.com/office/powerpoint/2010/main" val="162763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 descr="SmartPhone_Recent-acquirers-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9352" y="899160"/>
            <a:ext cx="6411248" cy="460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31763"/>
            <a:ext cx="9390063" cy="609600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sz="27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Smart Phones (US): Guess Who’s Driving Adoption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185416" y="5487180"/>
            <a:ext cx="9047483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of Sept 2013: smartphones account for 64% of cellphones in use and 80% of cellphones sold (source: Nielsen 9/17/2013)</a:t>
            </a:r>
          </a:p>
          <a:p>
            <a:r>
              <a:rPr lang="en-US" sz="1200" dirty="0">
                <a:hlinkClick r:id="rId3"/>
              </a:rPr>
              <a:t>http://www.nielsen.com/us/en/newswire/2013/smartphone-switch--three-fourths-of-recent-acquirers-chose-smart.html</a:t>
            </a:r>
            <a:endParaRPr lang="en-US" sz="12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8" y="2800719"/>
            <a:ext cx="8877782" cy="1362075"/>
          </a:xfrm>
        </p:spPr>
        <p:txBody>
          <a:bodyPr/>
          <a:lstStyle/>
          <a:p>
            <a:r>
              <a:rPr lang="en-US" sz="3900" dirty="0" smtClean="0">
                <a:solidFill>
                  <a:schemeClr val="tx1"/>
                </a:solidFill>
              </a:rPr>
              <a:t>BYOD &amp; Mobile Security: </a:t>
            </a:r>
            <a:br>
              <a:rPr lang="en-US" sz="3900" dirty="0" smtClean="0">
                <a:solidFill>
                  <a:schemeClr val="tx1"/>
                </a:solidFill>
              </a:rPr>
            </a:br>
            <a:r>
              <a:rPr lang="en-US" sz="3900" dirty="0" smtClean="0">
                <a:solidFill>
                  <a:srgbClr val="3333CC"/>
                </a:solidFill>
              </a:rPr>
              <a:t>An Enterprise Perspective</a:t>
            </a:r>
            <a:endParaRPr lang="en-US" sz="3900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0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Reconciling BYOD and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914400"/>
            <a:ext cx="8172148" cy="51054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People need the devices to be productive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Policies that are unrealistic will just encourage employees to circumvent them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Complex tradeoffs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No silver bullet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88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4" y="152400"/>
            <a:ext cx="8569325" cy="609600"/>
          </a:xfrm>
        </p:spPr>
        <p:txBody>
          <a:bodyPr/>
          <a:lstStyle/>
          <a:p>
            <a:r>
              <a:rPr lang="en-US" dirty="0" smtClean="0"/>
              <a:t>Very Specific Regulations (US Examples)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1506"/>
            <a:ext cx="8954947" cy="51054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700" dirty="0" smtClean="0"/>
              <a:t>Financial Services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SEC  Rule 17a-4, NASD 3010: </a:t>
            </a:r>
            <a:r>
              <a:rPr lang="en-US" sz="1700" b="1" dirty="0" smtClean="0"/>
              <a:t>retain and protect integrity of communications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 FINRA 11-39 includes provisions for the use of personal devices – requirements apply </a:t>
            </a:r>
            <a:r>
              <a:rPr lang="en-US" sz="1700" b="1" dirty="0" smtClean="0">
                <a:solidFill>
                  <a:srgbClr val="3333CC"/>
                </a:solidFill>
              </a:rPr>
              <a:t>independently of whether the device is company-owned or employee-owned</a:t>
            </a:r>
          </a:p>
          <a:p>
            <a:pPr>
              <a:buFont typeface="Wingdings" pitchFamily="2" charset="2"/>
              <a:buChar char="q"/>
            </a:pPr>
            <a:r>
              <a:rPr lang="en-US" sz="2700" dirty="0" smtClean="0"/>
              <a:t>Health Care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b="1" dirty="0" smtClean="0"/>
              <a:t>HIPAA and HITECH – “Protected Health Information” (“PHI”)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Protect </a:t>
            </a:r>
            <a:r>
              <a:rPr lang="en-US" sz="1700" b="1" dirty="0" smtClean="0">
                <a:solidFill>
                  <a:srgbClr val="3333CC"/>
                </a:solidFill>
              </a:rPr>
              <a:t>private data, including BYOD devices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All corporate email, data and documents has to be encrypted – both in transit and at rest on all devices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b="1" dirty="0" smtClean="0">
                <a:solidFill>
                  <a:srgbClr val="3333CC"/>
                </a:solidFill>
              </a:rPr>
              <a:t>Remotely configure and manage device policies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Monitor device integrity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dirty="0" smtClean="0"/>
              <a:t>Protection against malware and cyber threats</a:t>
            </a:r>
          </a:p>
          <a:p>
            <a:pPr lvl="1">
              <a:buFont typeface="Wingdings" pitchFamily="2" charset="2"/>
              <a:buChar char="q"/>
            </a:pPr>
            <a:r>
              <a:rPr lang="en-US" sz="1700" b="1" dirty="0" smtClean="0">
                <a:solidFill>
                  <a:srgbClr val="3333CC"/>
                </a:solidFill>
              </a:rPr>
              <a:t>Up to $1.5M penalty per data breach</a:t>
            </a:r>
            <a:endParaRPr lang="en-US" sz="1700" b="1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23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501" y="997352"/>
            <a:ext cx="8458200" cy="51054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200" i="1" dirty="0" smtClean="0"/>
              <a:t>Malware protection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/>
              <a:t>Mobile Device Management – over the air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Remote wipe, strong passwords, time-outs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Limit BYOD to supported versions of OSs, storage encryption, </a:t>
            </a:r>
            <a:r>
              <a:rPr lang="en-US" sz="2200" dirty="0" err="1" smtClean="0"/>
              <a:t>nb</a:t>
            </a:r>
            <a:r>
              <a:rPr lang="en-US" sz="2200" dirty="0" smtClean="0"/>
              <a:t>. of failed logins, etc.</a:t>
            </a:r>
          </a:p>
          <a:p>
            <a:pPr lvl="2">
              <a:buFont typeface="Arial" pitchFamily="34" charset="0"/>
              <a:buChar char="•"/>
            </a:pPr>
            <a:r>
              <a:rPr lang="en-US" sz="2200" dirty="0" smtClean="0"/>
              <a:t>May require a transition period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/>
              <a:t>Separate containers for sensitive corporate apps and data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Possibly limit remote wipe to corporate container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Enlist </a:t>
            </a:r>
            <a:r>
              <a:rPr lang="en-US" sz="2200" b="1" dirty="0" smtClean="0"/>
              <a:t>help of phone carriers </a:t>
            </a:r>
            <a:r>
              <a:rPr lang="en-US" sz="2200" dirty="0" smtClean="0"/>
              <a:t>– e.g. SMS filtering</a:t>
            </a:r>
          </a:p>
          <a:p>
            <a:pPr>
              <a:buFont typeface="Arial" pitchFamily="34" charset="0"/>
              <a:buChar char="•"/>
            </a:pPr>
            <a:r>
              <a:rPr lang="en-US" sz="2200" b="1" dirty="0" smtClean="0"/>
              <a:t>Educate Users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 smtClean="0"/>
              <a:t>Continue to </a:t>
            </a:r>
            <a:r>
              <a:rPr lang="en-US" sz="2200" b="1" dirty="0" smtClean="0"/>
              <a:t>follow developments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717207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Device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04" y="957805"/>
            <a:ext cx="8839200" cy="51054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100" dirty="0" smtClean="0"/>
              <a:t>Support </a:t>
            </a:r>
            <a:r>
              <a:rPr lang="en-US" sz="2100" b="1" dirty="0" smtClean="0"/>
              <a:t>over-the-air configuration and management of mobile devices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Settings, apps, data – </a:t>
            </a:r>
            <a:r>
              <a:rPr lang="en-US" sz="2100" b="1" dirty="0" smtClean="0"/>
              <a:t>a lot more than email &amp; calendar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Monitoring</a:t>
            </a:r>
          </a:p>
          <a:p>
            <a:pPr>
              <a:buFont typeface="Arial" pitchFamily="34" charset="0"/>
              <a:buChar char="•"/>
            </a:pPr>
            <a:r>
              <a:rPr lang="en-US" sz="2100" dirty="0" smtClean="0"/>
              <a:t>Allows companies to enforce consistent policies in a BYOD context</a:t>
            </a:r>
          </a:p>
          <a:p>
            <a:pPr lvl="1">
              <a:buFont typeface="Arial" pitchFamily="34" charset="0"/>
              <a:buChar char="•"/>
            </a:pPr>
            <a:r>
              <a:rPr lang="en-US" sz="2100" b="1" dirty="0" smtClean="0"/>
              <a:t>Multiple devices, multiple OSs, multiple operators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Both company-owned and employee-owned (BYOD)</a:t>
            </a:r>
          </a:p>
          <a:p>
            <a:pPr>
              <a:buFont typeface="Arial" pitchFamily="34" charset="0"/>
              <a:buChar char="•"/>
            </a:pPr>
            <a:r>
              <a:rPr lang="en-US" sz="2100" b="1" dirty="0" smtClean="0"/>
              <a:t>Complex tradeoffs </a:t>
            </a:r>
            <a:r>
              <a:rPr lang="en-US" sz="2100" dirty="0" smtClean="0"/>
              <a:t>between productivity/empowering employees &amp; security</a:t>
            </a:r>
          </a:p>
          <a:p>
            <a:pPr lvl="1">
              <a:buFont typeface="Arial" pitchFamily="34" charset="0"/>
              <a:buChar char="•"/>
            </a:pPr>
            <a:r>
              <a:rPr lang="en-US" sz="2100" dirty="0" smtClean="0"/>
              <a:t>Needs to be supplemented with </a:t>
            </a:r>
            <a:r>
              <a:rPr lang="en-US" sz="2100" b="1" dirty="0" smtClean="0"/>
              <a:t>employee training</a:t>
            </a:r>
          </a:p>
          <a:p>
            <a:pPr>
              <a:buFont typeface="Arial" pitchFamily="34" charset="0"/>
              <a:buChar char="•"/>
            </a:pP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87387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MDM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Server or cloud (</a:t>
            </a:r>
            <a:r>
              <a:rPr lang="en-US" b="1" dirty="0" err="1" smtClean="0"/>
              <a:t>SaaS</a:t>
            </a:r>
            <a:r>
              <a:rPr lang="en-US" b="1" dirty="0" smtClean="0"/>
              <a:t>) component</a:t>
            </a:r>
            <a:r>
              <a:rPr lang="en-US" dirty="0" smtClean="0"/>
              <a:t>: sends management commands to mobile devices</a:t>
            </a:r>
          </a:p>
          <a:p>
            <a:pPr lvl="1"/>
            <a:r>
              <a:rPr lang="en-US" dirty="0" smtClean="0"/>
              <a:t>Apps, settings, data, commands</a:t>
            </a:r>
          </a:p>
          <a:p>
            <a:r>
              <a:rPr lang="en-US" b="1" dirty="0" smtClean="0"/>
              <a:t>Client component </a:t>
            </a:r>
            <a:r>
              <a:rPr lang="en-US" dirty="0" smtClean="0"/>
              <a:t>running on the mobile device</a:t>
            </a:r>
          </a:p>
          <a:p>
            <a:pPr lvl="1"/>
            <a:r>
              <a:rPr lang="en-US" dirty="0" smtClean="0"/>
              <a:t>Responsible for executing commands received and for reporting</a:t>
            </a:r>
          </a:p>
          <a:p>
            <a:r>
              <a:rPr lang="en-US" dirty="0" smtClean="0"/>
              <a:t>Commands sometimes sent as binary SMS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385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: Example of a Product</a:t>
            </a:r>
            <a:endParaRPr lang="en-US" dirty="0"/>
          </a:p>
        </p:txBody>
      </p:sp>
      <p:pic>
        <p:nvPicPr>
          <p:cNvPr id="154625" name="Picture 1"/>
          <p:cNvPicPr>
            <a:picLocks noChangeAspect="1" noChangeArrowheads="1"/>
          </p:cNvPicPr>
          <p:nvPr/>
        </p:nvPicPr>
        <p:blipFill>
          <a:blip r:embed="rId2" cstate="print"/>
          <a:srcRect l="12000" t="24000" r="13500" b="17333"/>
          <a:stretch>
            <a:fillRect/>
          </a:stretch>
        </p:blipFill>
        <p:spPr bwMode="auto">
          <a:xfrm>
            <a:off x="152399" y="1470661"/>
            <a:ext cx="8894053" cy="393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6019800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AES 256 bit encryption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6713316" y="5995686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Source: </a:t>
            </a:r>
            <a:r>
              <a:rPr lang="en-US" sz="1200" i="1" dirty="0" err="1" smtClean="0"/>
              <a:t>Fixmo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66174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Sentinel Integrity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968" y="1041722"/>
            <a:ext cx="8001000" cy="5105400"/>
          </a:xfrm>
        </p:spPr>
        <p:txBody>
          <a:bodyPr/>
          <a:lstStyle/>
          <a:p>
            <a:r>
              <a:rPr lang="en-US" dirty="0" smtClean="0"/>
              <a:t>Device Integrity Verification &amp; Detection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Automated Response and Exploit Prevention</a:t>
            </a:r>
          </a:p>
          <a:p>
            <a:r>
              <a:rPr lang="en-US" dirty="0" smtClean="0"/>
              <a:t>Forensic Audit Reporting</a:t>
            </a:r>
            <a:endParaRPr lang="en-US" dirty="0"/>
          </a:p>
        </p:txBody>
      </p:sp>
      <p:pic>
        <p:nvPicPr>
          <p:cNvPr id="66562" name="Picture 2" descr="Sentinel Integrity Services Risk Alerts and Policy Violation Detec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296400" cy="309637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713316" y="5995686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Source: </a:t>
            </a:r>
            <a:r>
              <a:rPr lang="en-US" sz="1200" i="1" dirty="0" err="1" smtClean="0"/>
              <a:t>Fixmo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327962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Sentinel MDM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670" y="902825"/>
            <a:ext cx="8415216" cy="5105400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sz="2600" dirty="0" smtClean="0"/>
              <a:t>Centrally </a:t>
            </a:r>
            <a:r>
              <a:rPr lang="en-US" sz="2600" b="1" dirty="0" smtClean="0"/>
              <a:t>configures and manages </a:t>
            </a:r>
            <a:r>
              <a:rPr lang="en-US" sz="2600" dirty="0" smtClean="0"/>
              <a:t>Android, </a:t>
            </a:r>
            <a:r>
              <a:rPr lang="en-US" sz="2600" dirty="0" err="1" smtClean="0"/>
              <a:t>iOS</a:t>
            </a:r>
            <a:r>
              <a:rPr lang="en-US" sz="2600" dirty="0" smtClean="0"/>
              <a:t> and Blackberry devices</a:t>
            </a:r>
          </a:p>
          <a:p>
            <a:pPr>
              <a:buFont typeface="Wingdings" pitchFamily="2" charset="2"/>
              <a:buChar char="q"/>
            </a:pPr>
            <a:r>
              <a:rPr lang="en-US" sz="2600" dirty="0" smtClean="0"/>
              <a:t>Centralized </a:t>
            </a:r>
            <a:r>
              <a:rPr lang="en-US" sz="2600" b="1" dirty="0" smtClean="0"/>
              <a:t>user and group management </a:t>
            </a:r>
            <a:r>
              <a:rPr lang="en-US" sz="2600" dirty="0" smtClean="0"/>
              <a:t>– active directory</a:t>
            </a:r>
          </a:p>
          <a:p>
            <a:pPr>
              <a:buFont typeface="Wingdings" pitchFamily="2" charset="2"/>
              <a:buChar char="q"/>
            </a:pPr>
            <a:r>
              <a:rPr lang="en-US" sz="2600" dirty="0" smtClean="0"/>
              <a:t>IT </a:t>
            </a:r>
            <a:r>
              <a:rPr lang="en-US" sz="2600" b="1" dirty="0" smtClean="0"/>
              <a:t>Policy management </a:t>
            </a:r>
            <a:r>
              <a:rPr lang="en-US" sz="2600" dirty="0" smtClean="0"/>
              <a:t>and security setting configuration</a:t>
            </a:r>
          </a:p>
          <a:p>
            <a:pPr>
              <a:buFont typeface="Wingdings" pitchFamily="2" charset="2"/>
              <a:buChar char="q"/>
            </a:pPr>
            <a:r>
              <a:rPr lang="en-US" sz="2600" b="1" dirty="0" smtClean="0"/>
              <a:t>Wireless commands to lock, reset and wipe mobile devices</a:t>
            </a:r>
          </a:p>
          <a:p>
            <a:pPr>
              <a:buFont typeface="Wingdings" pitchFamily="2" charset="2"/>
              <a:buChar char="q"/>
            </a:pPr>
            <a:r>
              <a:rPr lang="en-US" sz="2600" dirty="0" smtClean="0"/>
              <a:t>Device, carrier and </a:t>
            </a:r>
            <a:r>
              <a:rPr lang="en-US" sz="2600" b="1" dirty="0" smtClean="0"/>
              <a:t>location information reporting</a:t>
            </a:r>
            <a:r>
              <a:rPr lang="en-US" sz="2600" dirty="0" smtClean="0"/>
              <a:t> (GPS location)</a:t>
            </a:r>
          </a:p>
          <a:p>
            <a:pPr>
              <a:buFont typeface="Wingdings" pitchFamily="2" charset="2"/>
              <a:buChar char="q"/>
            </a:pPr>
            <a:r>
              <a:rPr lang="en-US" sz="2600" b="1" dirty="0" smtClean="0"/>
              <a:t>Compliance and audit reporting</a:t>
            </a:r>
          </a:p>
          <a:p>
            <a:pPr>
              <a:buFont typeface="Wingdings" pitchFamily="2" charset="2"/>
              <a:buChar char="q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13629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</a:t>
            </a:r>
            <a:r>
              <a:rPr lang="en-US" dirty="0" err="1" smtClean="0"/>
              <a:t>SafeZone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345" y="914400"/>
            <a:ext cx="8681012" cy="5105400"/>
          </a:xfrm>
        </p:spPr>
        <p:txBody>
          <a:bodyPr/>
          <a:lstStyle/>
          <a:p>
            <a:r>
              <a:rPr lang="en-US" sz="2400" dirty="0" smtClean="0"/>
              <a:t>Creates </a:t>
            </a:r>
            <a:r>
              <a:rPr lang="en-US" sz="2400" b="1" dirty="0" smtClean="0"/>
              <a:t>secure workspace/container </a:t>
            </a:r>
            <a:r>
              <a:rPr lang="en-US" sz="2400" dirty="0" smtClean="0"/>
              <a:t>on the </a:t>
            </a:r>
            <a:r>
              <a:rPr lang="en-US" sz="2400" dirty="0" err="1" smtClean="0"/>
              <a:t>smartphone</a:t>
            </a:r>
            <a:r>
              <a:rPr lang="en-US" sz="2400" dirty="0" smtClean="0"/>
              <a:t> that is encrypted and managed by IT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Corporate email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Corporate documents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Corporate browsing (e.g. intranet, extranet)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Corporate apps (e.g. email, calendar, ERP access)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Secure camera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b="1" dirty="0" smtClean="0"/>
              <a:t>Can’t move data from consumer side to corporate container or vice versa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b="1" dirty="0" smtClean="0"/>
              <a:t>Can be wiped remotely</a:t>
            </a:r>
          </a:p>
          <a:p>
            <a:pPr lvl="1">
              <a:buFont typeface="Wingdings" pitchFamily="2" charset="2"/>
              <a:buChar char="q"/>
            </a:pPr>
            <a:r>
              <a:rPr lang="en-US" sz="2000" dirty="0" smtClean="0"/>
              <a:t>Video: </a:t>
            </a:r>
            <a:r>
              <a:rPr lang="en-US" sz="1600" dirty="0" smtClean="0">
                <a:hlinkClick r:id="rId2"/>
              </a:rPr>
              <a:t>http://www.youtube.com/watch?feature=player_embedded&amp;v=oGXdlOi-B7s</a:t>
            </a:r>
            <a:r>
              <a:rPr lang="en-US" sz="1600" dirty="0" smtClean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10617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Physical Threats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Lost or stolen device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Network Threats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Network exploits (e.g. </a:t>
            </a:r>
            <a:r>
              <a:rPr lang="en-US" sz="1700" dirty="0" err="1"/>
              <a:t>WiFi</a:t>
            </a:r>
            <a:r>
              <a:rPr lang="en-US" sz="1700" dirty="0"/>
              <a:t>, Bluetooth, SMS)</a:t>
            </a:r>
          </a:p>
          <a:p>
            <a:pPr lvl="1">
              <a:lnSpc>
                <a:spcPct val="100000"/>
              </a:lnSpc>
            </a:pPr>
            <a:r>
              <a:rPr lang="en-US" sz="1700" dirty="0" err="1"/>
              <a:t>WiFi</a:t>
            </a:r>
            <a:r>
              <a:rPr lang="en-US" sz="1700" dirty="0"/>
              <a:t> Sniffing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Web-based Threats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Phishing scams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Drive-by downloads</a:t>
            </a:r>
          </a:p>
          <a:p>
            <a:pPr lvl="1">
              <a:lnSpc>
                <a:spcPct val="100000"/>
              </a:lnSpc>
            </a:pPr>
            <a:r>
              <a:rPr lang="en-US" sz="1700" dirty="0"/>
              <a:t>Browser exploits</a:t>
            </a:r>
          </a:p>
          <a:p>
            <a:pPr>
              <a:lnSpc>
                <a:spcPct val="100000"/>
              </a:lnSpc>
            </a:pPr>
            <a:r>
              <a:rPr lang="en-US" sz="2200" dirty="0" smtClean="0"/>
              <a:t>App-Based Threats  </a:t>
            </a:r>
          </a:p>
          <a:p>
            <a:pPr lvl="1">
              <a:lnSpc>
                <a:spcPct val="100000"/>
              </a:lnSpc>
            </a:pPr>
            <a:r>
              <a:rPr lang="en-US" sz="1700" dirty="0" smtClean="0"/>
              <a:t>Malware</a:t>
            </a:r>
          </a:p>
          <a:p>
            <a:pPr lvl="1">
              <a:lnSpc>
                <a:spcPct val="100000"/>
              </a:lnSpc>
            </a:pPr>
            <a:r>
              <a:rPr lang="en-US" sz="1700" dirty="0" smtClean="0"/>
              <a:t>Spyware</a:t>
            </a:r>
          </a:p>
          <a:p>
            <a:pPr lvl="1">
              <a:lnSpc>
                <a:spcPct val="100000"/>
              </a:lnSpc>
            </a:pPr>
            <a:r>
              <a:rPr lang="en-US" sz="1700" dirty="0" smtClean="0"/>
              <a:t>Privacy Threats</a:t>
            </a:r>
          </a:p>
          <a:p>
            <a:pPr lvl="1">
              <a:lnSpc>
                <a:spcPct val="100000"/>
              </a:lnSpc>
            </a:pPr>
            <a:r>
              <a:rPr lang="en-US" sz="1700" dirty="0" smtClean="0"/>
              <a:t>Vulnerable Apps</a:t>
            </a:r>
          </a:p>
          <a:p>
            <a:endParaRPr lang="en-US" dirty="0" smtClean="0"/>
          </a:p>
        </p:txBody>
      </p:sp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Threats by Categories</a:t>
            </a:r>
            <a:br>
              <a:rPr lang="en-US" dirty="0" smtClean="0"/>
            </a:b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2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2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2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2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2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2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</a:t>
            </a:r>
            <a:r>
              <a:rPr lang="en-US" dirty="0" err="1" smtClean="0"/>
              <a:t>SafeZone</a:t>
            </a:r>
            <a:endParaRPr 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/>
          <a:srcRect l="30000" t="29333" r="28500" b="30667"/>
          <a:stretch>
            <a:fillRect/>
          </a:stretch>
        </p:blipFill>
        <p:spPr bwMode="auto">
          <a:xfrm>
            <a:off x="70399" y="1180618"/>
            <a:ext cx="9200470" cy="4988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8195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Fixmo</a:t>
            </a:r>
            <a:r>
              <a:rPr lang="en-US" dirty="0" smtClean="0"/>
              <a:t> </a:t>
            </a:r>
            <a:r>
              <a:rPr lang="en-US" dirty="0" err="1" smtClean="0"/>
              <a:t>AppZone</a:t>
            </a:r>
            <a:endParaRPr lang="en-US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38200"/>
            <a:ext cx="7915956" cy="5342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8870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Limitations of MDM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19" y="1099595"/>
            <a:ext cx="8368918" cy="5105400"/>
          </a:xfrm>
        </p:spPr>
        <p:txBody>
          <a:bodyPr/>
          <a:lstStyle/>
          <a:p>
            <a:r>
              <a:rPr lang="en-US" dirty="0" smtClean="0"/>
              <a:t>Blurring between private and work life</a:t>
            </a:r>
          </a:p>
          <a:p>
            <a:r>
              <a:rPr lang="en-US" dirty="0" smtClean="0"/>
              <a:t>Many non-corporate apps and functionality can be sources of vulnerability</a:t>
            </a:r>
          </a:p>
          <a:p>
            <a:pPr lvl="1"/>
            <a:r>
              <a:rPr lang="en-US" sz="2400" dirty="0" smtClean="0"/>
              <a:t>Posts on </a:t>
            </a:r>
            <a:r>
              <a:rPr lang="en-US" sz="2400" dirty="0" err="1" smtClean="0"/>
              <a:t>facebook</a:t>
            </a:r>
            <a:endParaRPr lang="en-US" sz="2400" dirty="0" smtClean="0"/>
          </a:p>
          <a:p>
            <a:pPr lvl="1"/>
            <a:r>
              <a:rPr lang="en-US" sz="2400" dirty="0" smtClean="0"/>
              <a:t>Location via foursquare</a:t>
            </a:r>
          </a:p>
          <a:p>
            <a:pPr lvl="1"/>
            <a:r>
              <a:rPr lang="en-US" sz="2400" dirty="0" smtClean="0"/>
              <a:t>Pictures that are geo-tagged</a:t>
            </a:r>
          </a:p>
          <a:p>
            <a:pPr lvl="1"/>
            <a:r>
              <a:rPr lang="en-US" sz="2400" dirty="0" smtClean="0"/>
              <a:t>Apps that leak sensitive information</a:t>
            </a:r>
          </a:p>
          <a:p>
            <a:pPr lvl="1"/>
            <a:r>
              <a:rPr lang="en-US" sz="2400" dirty="0" smtClean="0"/>
              <a:t>Colleagues that you have sent Gmail emails to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400" dirty="0" smtClean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522988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Developments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743200"/>
            <a:ext cx="8229600" cy="3733800"/>
          </a:xfrm>
        </p:spPr>
        <p:txBody>
          <a:bodyPr/>
          <a:lstStyle/>
          <a:p>
            <a:r>
              <a:rPr lang="en-US" sz="2200" dirty="0" smtClean="0"/>
              <a:t>Apple's </a:t>
            </a:r>
            <a:r>
              <a:rPr lang="en-US" sz="2200" dirty="0" err="1" smtClean="0"/>
              <a:t>iPhone</a:t>
            </a:r>
            <a:r>
              <a:rPr lang="en-US" sz="2200" dirty="0" smtClean="0"/>
              <a:t> Software License Agreement: "When you use </a:t>
            </a:r>
            <a:r>
              <a:rPr lang="en-US" sz="2200" dirty="0" err="1" smtClean="0"/>
              <a:t>Siri</a:t>
            </a:r>
            <a:r>
              <a:rPr lang="en-US" sz="2200" dirty="0" smtClean="0"/>
              <a:t> or Dictation, the things you say will be recorded and sent to Apple in order to convert what you say into text,… By using </a:t>
            </a:r>
            <a:r>
              <a:rPr lang="en-US" sz="2200" dirty="0" err="1" smtClean="0"/>
              <a:t>Siri</a:t>
            </a:r>
            <a:r>
              <a:rPr lang="en-US" sz="2200" dirty="0" smtClean="0"/>
              <a:t> or Dictation, </a:t>
            </a:r>
            <a:r>
              <a:rPr lang="en-US" sz="2200" b="1" dirty="0" smtClean="0"/>
              <a:t>you agree and consent to Apple's and its subsidiaries' and agents' </a:t>
            </a:r>
            <a:r>
              <a:rPr lang="en-US" sz="2200" dirty="0" smtClean="0"/>
              <a:t>transmission, </a:t>
            </a:r>
            <a:r>
              <a:rPr lang="en-US" sz="2200" b="1" dirty="0" smtClean="0"/>
              <a:t>collection, maintenance, processing, and use </a:t>
            </a:r>
            <a:r>
              <a:rPr lang="en-US" sz="2200" dirty="0" smtClean="0"/>
              <a:t>of this information, including your voice input and </a:t>
            </a:r>
            <a:r>
              <a:rPr lang="en-US" sz="2200" b="1" dirty="0" smtClean="0"/>
              <a:t>User Data</a:t>
            </a:r>
            <a:r>
              <a:rPr lang="en-US" sz="2200" dirty="0" smtClean="0"/>
              <a:t>, to provide and improve </a:t>
            </a:r>
            <a:r>
              <a:rPr lang="en-US" sz="2200" dirty="0" err="1" smtClean="0"/>
              <a:t>Siri</a:t>
            </a:r>
            <a:r>
              <a:rPr lang="en-US" sz="2200" dirty="0" smtClean="0"/>
              <a:t>, Dictation, and other Apple products and services."</a:t>
            </a:r>
          </a:p>
          <a:p>
            <a:endParaRPr lang="en-US" sz="2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5000" t="6667" r="9750" b="88000"/>
          <a:stretch>
            <a:fillRect/>
          </a:stretch>
        </p:blipFill>
        <p:spPr bwMode="auto">
          <a:xfrm>
            <a:off x="228600" y="914400"/>
            <a:ext cx="7645400" cy="30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15750" t="26667" b="56000"/>
          <a:stretch>
            <a:fillRect/>
          </a:stretch>
        </p:blipFill>
        <p:spPr bwMode="auto">
          <a:xfrm>
            <a:off x="228599" y="1219200"/>
            <a:ext cx="1053608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5135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886200"/>
            <a:ext cx="8610600" cy="2133600"/>
          </a:xfrm>
        </p:spPr>
        <p:txBody>
          <a:bodyPr/>
          <a:lstStyle/>
          <a:p>
            <a:r>
              <a:rPr lang="en-US" sz="2200" dirty="0" smtClean="0"/>
              <a:t>Wireless tire pressure in each tire mandated by TREAD Act in US</a:t>
            </a:r>
          </a:p>
          <a:p>
            <a:r>
              <a:rPr lang="en-US" sz="2200" b="1" dirty="0" smtClean="0"/>
              <a:t>Tracking cars </a:t>
            </a:r>
            <a:r>
              <a:rPr lang="en-US" sz="2200" dirty="0" smtClean="0"/>
              <a:t>– each sensor has a unique ID!</a:t>
            </a:r>
          </a:p>
          <a:p>
            <a:r>
              <a:rPr lang="en-US" sz="2200" b="1" dirty="0" smtClean="0"/>
              <a:t>Hacking</a:t>
            </a:r>
            <a:r>
              <a:rPr lang="en-US" sz="2200" dirty="0" smtClean="0"/>
              <a:t> into a car’s Electronic Control Unit wirelessly </a:t>
            </a:r>
          </a:p>
          <a:p>
            <a:pPr lvl="1"/>
            <a:r>
              <a:rPr lang="en-US" sz="2200" dirty="0" smtClean="0"/>
              <a:t>From honking to flashing lights…to crashing the ECU</a:t>
            </a:r>
          </a:p>
          <a:p>
            <a:endParaRPr lang="en-US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0667" r="2250" b="66667"/>
          <a:stretch>
            <a:fillRect/>
          </a:stretch>
        </p:blipFill>
        <p:spPr bwMode="auto">
          <a:xfrm>
            <a:off x="-990600" y="1066800"/>
            <a:ext cx="9931400" cy="1295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000" t="50667" r="2250" b="18667"/>
          <a:stretch>
            <a:fillRect/>
          </a:stretch>
        </p:blipFill>
        <p:spPr bwMode="auto">
          <a:xfrm>
            <a:off x="-685800" y="1981200"/>
            <a:ext cx="9626600" cy="175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Mobile is Just the Beginning: </a:t>
            </a:r>
            <a:r>
              <a:rPr lang="en-US" sz="2400" dirty="0" smtClean="0"/>
              <a:t>Think about Pervasive Computing &amp; the Internet of Things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65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 smtClean="0"/>
              <a:t>Mobile Security : Overall Summary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520" y="912813"/>
            <a:ext cx="8757920" cy="4114800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en-US" sz="2200" dirty="0" smtClean="0"/>
              <a:t>Mobile security requires special attention:</a:t>
            </a:r>
          </a:p>
          <a:p>
            <a:pPr lvl="1">
              <a:spcBef>
                <a:spcPct val="10000"/>
              </a:spcBef>
            </a:pPr>
            <a:r>
              <a:rPr lang="en-US" sz="2200" dirty="0" smtClean="0"/>
              <a:t>Access to </a:t>
            </a:r>
            <a:r>
              <a:rPr lang="en-US" sz="2200" b="1" dirty="0" smtClean="0"/>
              <a:t>rich set of sensitive apps/services/data</a:t>
            </a:r>
            <a:r>
              <a:rPr lang="en-US" sz="2200" dirty="0" smtClean="0"/>
              <a:t> – highly personal devices</a:t>
            </a:r>
          </a:p>
          <a:p>
            <a:pPr lvl="1">
              <a:spcBef>
                <a:spcPct val="10000"/>
              </a:spcBef>
            </a:pPr>
            <a:r>
              <a:rPr lang="en-US" sz="2200" dirty="0" smtClean="0"/>
              <a:t>Wide range of </a:t>
            </a:r>
            <a:r>
              <a:rPr lang="en-US" sz="2200" b="1" dirty="0" smtClean="0"/>
              <a:t>usage scenarios &amp; vulnerabilities</a:t>
            </a:r>
          </a:p>
          <a:p>
            <a:pPr lvl="1">
              <a:spcBef>
                <a:spcPct val="10000"/>
              </a:spcBef>
            </a:pPr>
            <a:r>
              <a:rPr lang="en-US" sz="2200" b="1" dirty="0" smtClean="0"/>
              <a:t>Diverse</a:t>
            </a:r>
            <a:r>
              <a:rPr lang="en-US" sz="2200" dirty="0" smtClean="0"/>
              <a:t> environments</a:t>
            </a:r>
          </a:p>
          <a:p>
            <a:pPr lvl="1">
              <a:spcBef>
                <a:spcPct val="10000"/>
              </a:spcBef>
            </a:pPr>
            <a:r>
              <a:rPr lang="en-US" sz="2200" dirty="0" smtClean="0"/>
              <a:t>Poor user </a:t>
            </a:r>
            <a:r>
              <a:rPr lang="en-US" sz="2200" b="1" dirty="0" smtClean="0"/>
              <a:t>understanding</a:t>
            </a:r>
            <a:r>
              <a:rPr lang="en-US" sz="2200" dirty="0" smtClean="0"/>
              <a:t> of vulnerabilities</a:t>
            </a:r>
          </a:p>
          <a:p>
            <a:pPr lvl="1">
              <a:spcBef>
                <a:spcPct val="10000"/>
              </a:spcBef>
            </a:pPr>
            <a:r>
              <a:rPr lang="en-US" sz="2200" dirty="0" smtClean="0"/>
              <a:t>Attractive targets given the </a:t>
            </a:r>
            <a:r>
              <a:rPr lang="en-US" sz="2200" b="1" dirty="0" smtClean="0"/>
              <a:t>number of users</a:t>
            </a:r>
          </a:p>
          <a:p>
            <a:pPr>
              <a:spcBef>
                <a:spcPct val="10000"/>
              </a:spcBef>
            </a:pPr>
            <a:r>
              <a:rPr lang="en-US" sz="2200" dirty="0" smtClean="0"/>
              <a:t>Key players are slowly loosening their grip over the value chain but there are </a:t>
            </a:r>
            <a:r>
              <a:rPr lang="en-US" sz="2200" b="1" dirty="0" smtClean="0"/>
              <a:t>tradeoffs</a:t>
            </a:r>
          </a:p>
          <a:p>
            <a:pPr lvl="1">
              <a:spcBef>
                <a:spcPct val="10000"/>
              </a:spcBef>
            </a:pPr>
            <a:r>
              <a:rPr lang="en-US" sz="2200" dirty="0" smtClean="0"/>
              <a:t>Business</a:t>
            </a:r>
          </a:p>
          <a:p>
            <a:pPr lvl="1">
              <a:spcBef>
                <a:spcPct val="10000"/>
              </a:spcBef>
            </a:pPr>
            <a:r>
              <a:rPr lang="en-US" sz="2200" dirty="0" smtClean="0"/>
              <a:t>Security</a:t>
            </a:r>
          </a:p>
          <a:p>
            <a:pPr lvl="1">
              <a:spcBef>
                <a:spcPct val="10000"/>
              </a:spcBef>
            </a:pPr>
            <a:r>
              <a:rPr lang="en-US" sz="2200" dirty="0" smtClean="0"/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3701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Required:</a:t>
            </a:r>
            <a:r>
              <a:rPr lang="en-US" sz="2000" dirty="0" smtClean="0"/>
              <a:t> These slides</a:t>
            </a:r>
          </a:p>
          <a:p>
            <a:r>
              <a:rPr lang="en-US" sz="2000" dirty="0" smtClean="0"/>
              <a:t>Optional:</a:t>
            </a:r>
          </a:p>
          <a:p>
            <a:pPr lvl="1"/>
            <a:r>
              <a:rPr lang="en-US" sz="2000" dirty="0" smtClean="0"/>
              <a:t>Mobile and BYOD, Info World Special Report, December 2011 (available on blackboard)</a:t>
            </a:r>
          </a:p>
          <a:p>
            <a:pPr lvl="1"/>
            <a:r>
              <a:rPr lang="en-US" sz="2000" dirty="0" smtClean="0"/>
              <a:t>“IBM worries </a:t>
            </a:r>
            <a:r>
              <a:rPr lang="en-US" sz="2000" dirty="0" err="1" smtClean="0"/>
              <a:t>iPhone’s</a:t>
            </a:r>
            <a:r>
              <a:rPr lang="en-US" sz="2000" dirty="0" smtClean="0"/>
              <a:t> </a:t>
            </a:r>
            <a:r>
              <a:rPr lang="en-US" sz="2000" dirty="0" err="1" smtClean="0"/>
              <a:t>Siri</a:t>
            </a:r>
            <a:r>
              <a:rPr lang="en-US" sz="2000" dirty="0" smtClean="0"/>
              <a:t> has loose lips” (May 2012)  </a:t>
            </a:r>
            <a:r>
              <a:rPr lang="en-US" sz="2000" dirty="0" smtClean="0">
                <a:hlinkClick r:id="rId2"/>
              </a:rPr>
              <a:t>http://www.cnn.com/2012/05/23/tech/mobile/ibm-siri-ban/index.html</a:t>
            </a:r>
            <a:endParaRPr lang="en-US" sz="2000" dirty="0" smtClean="0"/>
          </a:p>
          <a:p>
            <a:pPr lvl="1"/>
            <a:r>
              <a:rPr lang="en-US" sz="2000" dirty="0" err="1" smtClean="0"/>
              <a:t>Cloudmark</a:t>
            </a:r>
            <a:r>
              <a:rPr lang="en-US" sz="2000" dirty="0" smtClean="0"/>
              <a:t> – Mobile Security Solutions Guide, June 2012 (available on blackboard)</a:t>
            </a:r>
          </a:p>
          <a:p>
            <a:pPr lvl="1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1166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pic>
        <p:nvPicPr>
          <p:cNvPr id="1660931" name="Picture 3" descr="wireles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44613" y="981075"/>
            <a:ext cx="5543550" cy="5311775"/>
          </a:xfrm>
          <a:noFill/>
          <a:ln/>
        </p:spPr>
      </p:pic>
      <p:sp>
        <p:nvSpPr>
          <p:cNvPr id="1660932" name="Text Box 4"/>
          <p:cNvSpPr txBox="1">
            <a:spLocks noChangeArrowheads="1"/>
          </p:cNvSpPr>
          <p:nvPr/>
        </p:nvSpPr>
        <p:spPr bwMode="auto">
          <a:xfrm rot="-5400000">
            <a:off x="5707062" y="4040188"/>
            <a:ext cx="3438525" cy="4889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300" i="1">
                <a:latin typeface="Times New Roman" pitchFamily="18" charset="0"/>
              </a:rPr>
              <a:t>Source:</a:t>
            </a:r>
          </a:p>
          <a:p>
            <a:pPr eaLnBrk="0" hangingPunct="0">
              <a:spcBef>
                <a:spcPct val="0"/>
              </a:spcBef>
            </a:pPr>
            <a:r>
              <a:rPr lang="en-US" sz="1300" i="1">
                <a:latin typeface="Times New Roman" pitchFamily="18" charset="0"/>
              </a:rPr>
              <a:t>http://www.rudezone.com/cartoon4/wireless.html</a:t>
            </a:r>
          </a:p>
        </p:txBody>
      </p:sp>
    </p:spTree>
    <p:extLst>
      <p:ext uri="{BB962C8B-B14F-4D97-AF65-F5344CB8AC3E}">
        <p14:creationId xmlns:p14="http://schemas.microsoft.com/office/powerpoint/2010/main" val="15428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Slides for Background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Mobile Security: Everyday User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0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has a Big Role to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…But training has traditionally failed</a:t>
            </a:r>
          </a:p>
          <a:p>
            <a:pPr lvl="1"/>
            <a:r>
              <a:rPr lang="en-US" dirty="0" smtClean="0"/>
              <a:t>Security is a </a:t>
            </a:r>
            <a:r>
              <a:rPr lang="en-US" b="1" dirty="0" smtClean="0"/>
              <a:t>secondary task</a:t>
            </a:r>
            <a:r>
              <a:rPr lang="en-US" dirty="0" smtClean="0"/>
              <a:t>: employees are not motivated to learn</a:t>
            </a:r>
          </a:p>
          <a:p>
            <a:pPr lvl="1"/>
            <a:r>
              <a:rPr lang="en-US" dirty="0" smtClean="0"/>
              <a:t>Traditional delivery methods and content have </a:t>
            </a:r>
            <a:r>
              <a:rPr lang="en-US" b="1" dirty="0" smtClean="0"/>
              <a:t>not been very compelling</a:t>
            </a:r>
          </a:p>
          <a:p>
            <a:pPr lvl="1"/>
            <a:r>
              <a:rPr lang="en-US" b="1" dirty="0" smtClean="0"/>
              <a:t>Required knowledge is vast </a:t>
            </a:r>
            <a:r>
              <a:rPr lang="en-US" dirty="0" smtClean="0"/>
              <a:t>&amp; continues to grow</a:t>
            </a:r>
          </a:p>
          <a:p>
            <a:pPr lvl="1"/>
            <a:r>
              <a:rPr lang="en-US" b="1" dirty="0" smtClean="0"/>
              <a:t>Practical strategies </a:t>
            </a:r>
            <a:r>
              <a:rPr lang="en-US" dirty="0" smtClean="0"/>
              <a:t>and tips are </a:t>
            </a:r>
            <a:r>
              <a:rPr lang="en-US" b="1" dirty="0" smtClean="0"/>
              <a:t>not always easy to articulate</a:t>
            </a:r>
          </a:p>
          <a:p>
            <a:pPr lvl="1"/>
            <a:endParaRPr lang="en-US" dirty="0"/>
          </a:p>
        </p:txBody>
      </p:sp>
      <p:pic>
        <p:nvPicPr>
          <p:cNvPr id="181254" name="Picture 6" descr="http://1.bp.blogspot.com/_q5SqtgHq0rE/StURkDntGKI/AAAAAAAAAB8/ZqdI3YYw7-4/s320/knoxjell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9815" y="1064210"/>
            <a:ext cx="3888105" cy="5162631"/>
          </a:xfrm>
          <a:prstGeom prst="rect">
            <a:avLst/>
          </a:prstGeom>
          <a:noFill/>
        </p:spPr>
      </p:pic>
      <p:sp>
        <p:nvSpPr>
          <p:cNvPr id="9" name="Oval 8"/>
          <p:cNvSpPr/>
          <p:nvPr/>
        </p:nvSpPr>
        <p:spPr bwMode="auto">
          <a:xfrm>
            <a:off x="2367280" y="3352800"/>
            <a:ext cx="3677920" cy="2580640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321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Risks: The Big Gap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4500" t="32000" r="33750" b="20000"/>
          <a:stretch>
            <a:fillRect/>
          </a:stretch>
        </p:blipFill>
        <p:spPr bwMode="auto">
          <a:xfrm>
            <a:off x="213360" y="1252254"/>
            <a:ext cx="3749040" cy="318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9250" t="33333" r="28500" b="20000"/>
          <a:stretch>
            <a:fillRect/>
          </a:stretch>
        </p:blipFill>
        <p:spPr bwMode="auto">
          <a:xfrm>
            <a:off x="4087087" y="1237936"/>
            <a:ext cx="4924833" cy="3059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75920" y="4734560"/>
            <a:ext cx="8178799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Most people do not realize how sensitive their phones are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53280" y="4277360"/>
            <a:ext cx="2563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© Wombat Security Technologies, 2011-2012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0560" y="4358640"/>
            <a:ext cx="2563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© Wombat Security Technologies, 2011-2012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462997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Priming Users for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 them to take quizzes</a:t>
            </a:r>
          </a:p>
          <a:p>
            <a:r>
              <a:rPr lang="en-US" dirty="0" smtClean="0"/>
              <a:t>…or better: Motivate them via mock attacks</a:t>
            </a:r>
          </a:p>
          <a:p>
            <a:r>
              <a:rPr lang="en-US" b="1" dirty="0" smtClean="0"/>
              <a:t>Nothing beats showing a user how vulnerable (s)he is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58724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74" y="152400"/>
            <a:ext cx="8213725" cy="609600"/>
          </a:xfrm>
        </p:spPr>
        <p:txBody>
          <a:bodyPr/>
          <a:lstStyle/>
          <a:p>
            <a:r>
              <a:rPr lang="en-US" dirty="0" smtClean="0"/>
              <a:t>Phishing as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Email phishing</a:t>
            </a:r>
            <a:r>
              <a:rPr lang="en-US" dirty="0" smtClean="0"/>
              <a:t>: Much worse on mobile phones</a:t>
            </a:r>
          </a:p>
          <a:p>
            <a:pPr lvl="1"/>
            <a:r>
              <a:rPr lang="en-US" dirty="0" smtClean="0"/>
              <a:t>Mobile users are first to arrive at phishing websites</a:t>
            </a:r>
          </a:p>
          <a:p>
            <a:pPr lvl="1"/>
            <a:r>
              <a:rPr lang="en-US" dirty="0" smtClean="0"/>
              <a:t>Mobile users </a:t>
            </a:r>
            <a:r>
              <a:rPr lang="en-US" b="1" dirty="0" smtClean="0"/>
              <a:t>3x more likely to submit credentials</a:t>
            </a:r>
            <a:r>
              <a:rPr lang="en-US" dirty="0" smtClean="0"/>
              <a:t> than desktop users</a:t>
            </a:r>
          </a:p>
          <a:p>
            <a:pPr>
              <a:buNone/>
            </a:pPr>
            <a:r>
              <a:rPr lang="en-US" sz="2000" i="1" dirty="0" smtClean="0"/>
              <a:t>Source: </a:t>
            </a:r>
            <a:r>
              <a:rPr lang="en-US" sz="2000" i="1" dirty="0" err="1" smtClean="0"/>
              <a:t>Trusteer</a:t>
            </a:r>
            <a:r>
              <a:rPr lang="en-US" sz="2000" i="1" dirty="0" smtClean="0"/>
              <a:t>, Jan. 2011 – similar </a:t>
            </a:r>
          </a:p>
        </p:txBody>
      </p:sp>
    </p:spTree>
    <p:extLst>
      <p:ext uri="{BB962C8B-B14F-4D97-AF65-F5344CB8AC3E}">
        <p14:creationId xmlns:p14="http://schemas.microsoft.com/office/powerpoint/2010/main" val="1868863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/>
          </p:cNvSpPr>
          <p:nvPr/>
        </p:nvSpPr>
        <p:spPr bwMode="auto">
          <a:xfrm>
            <a:off x="0" y="1417320"/>
            <a:ext cx="8686800" cy="5186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08050" lvl="1" indent="-436563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n"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Teach people 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in the context 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they would be attacked</a:t>
            </a:r>
          </a:p>
          <a:p>
            <a:pPr marL="908050" lvl="1" indent="-436563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n"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If a person falls for simulated phish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, then pop up an intervention</a:t>
            </a:r>
          </a:p>
          <a:p>
            <a:pPr marL="908050" lvl="1" indent="-436563">
              <a:lnSpc>
                <a:spcPct val="110000"/>
              </a:lnSpc>
              <a:spcBef>
                <a:spcPct val="20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n"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Unique “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teachable moment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”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4675" y="152400"/>
            <a:ext cx="8001000" cy="609600"/>
          </a:xfrm>
        </p:spPr>
        <p:txBody>
          <a:bodyPr/>
          <a:lstStyle/>
          <a:p>
            <a:r>
              <a:rPr lang="en-US" dirty="0" smtClean="0"/>
              <a:t>Training via Mock Attacks: </a:t>
            </a:r>
            <a:r>
              <a:rPr lang="en-US" dirty="0" err="1" smtClean="0"/>
              <a:t>PhishGuru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992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594360" y="5476240"/>
            <a:ext cx="939799" cy="1009355"/>
          </a:xfrm>
          <a:prstGeom prst="flowChartProcess">
            <a:avLst/>
          </a:prstGeom>
          <a:solidFill>
            <a:srgbClr val="000000">
              <a:alpha val="4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Select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Target 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Employees</a:t>
            </a:r>
          </a:p>
        </p:txBody>
      </p:sp>
      <p:sp>
        <p:nvSpPr>
          <p:cNvPr id="6" name="AutoShape 12"/>
          <p:cNvSpPr>
            <a:spLocks noChangeArrowheads="1"/>
          </p:cNvSpPr>
          <p:nvPr/>
        </p:nvSpPr>
        <p:spPr bwMode="auto">
          <a:xfrm>
            <a:off x="2001520" y="5476240"/>
            <a:ext cx="914399" cy="1009355"/>
          </a:xfrm>
          <a:prstGeom prst="flowChartProcess">
            <a:avLst/>
          </a:prstGeom>
          <a:solidFill>
            <a:srgbClr val="000000">
              <a:alpha val="4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Customize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Fake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Phishing 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Email</a:t>
            </a:r>
            <a:endParaRPr lang="en-US" sz="1300" b="1" dirty="0">
              <a:solidFill>
                <a:schemeClr val="bg1"/>
              </a:solidFill>
            </a:endParaRPr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3383280" y="5476240"/>
            <a:ext cx="939799" cy="1009355"/>
          </a:xfrm>
          <a:prstGeom prst="flowChartProcess">
            <a:avLst/>
          </a:prstGeom>
          <a:solidFill>
            <a:srgbClr val="000000">
              <a:alpha val="4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Select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Training</a:t>
            </a:r>
          </a:p>
        </p:txBody>
      </p:sp>
      <p:sp>
        <p:nvSpPr>
          <p:cNvPr id="8" name="AutoShape 12"/>
          <p:cNvSpPr>
            <a:spLocks noChangeArrowheads="1"/>
          </p:cNvSpPr>
          <p:nvPr/>
        </p:nvSpPr>
        <p:spPr bwMode="auto">
          <a:xfrm>
            <a:off x="4790440" y="5495290"/>
            <a:ext cx="939799" cy="1009355"/>
          </a:xfrm>
          <a:prstGeom prst="flowChartProcess">
            <a:avLst/>
          </a:prstGeom>
          <a:solidFill>
            <a:srgbClr val="000000">
              <a:alpha val="4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Internal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Test and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Approval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9" name="AutoShape 12"/>
          <p:cNvSpPr>
            <a:spLocks noChangeArrowheads="1"/>
          </p:cNvSpPr>
          <p:nvPr/>
        </p:nvSpPr>
        <p:spPr bwMode="auto">
          <a:xfrm>
            <a:off x="6197600" y="5476240"/>
            <a:ext cx="939799" cy="1009355"/>
          </a:xfrm>
          <a:prstGeom prst="flowChartProcess">
            <a:avLst/>
          </a:prstGeom>
          <a:solidFill>
            <a:srgbClr val="000000">
              <a:alpha val="4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Hit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Send</a:t>
            </a:r>
          </a:p>
        </p:txBody>
      </p:sp>
      <p:sp>
        <p:nvSpPr>
          <p:cNvPr id="10" name="Left Arrow 9"/>
          <p:cNvSpPr/>
          <p:nvPr/>
        </p:nvSpPr>
        <p:spPr>
          <a:xfrm rot="10800000">
            <a:off x="1534159" y="5704839"/>
            <a:ext cx="508001" cy="457201"/>
          </a:xfrm>
          <a:prstGeom prst="leftArrow">
            <a:avLst/>
          </a:prstGeom>
          <a:solidFill>
            <a:srgbClr val="FF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7604760" y="5476240"/>
            <a:ext cx="939799" cy="1009355"/>
          </a:xfrm>
          <a:prstGeom prst="flowChartProcess">
            <a:avLst/>
          </a:prstGeom>
          <a:solidFill>
            <a:srgbClr val="000000">
              <a:alpha val="47058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Monitor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&amp; Analyze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Employee</a:t>
            </a:r>
          </a:p>
          <a:p>
            <a:pPr algn="ctr"/>
            <a:r>
              <a:rPr lang="en-US" sz="1300" b="1" dirty="0" smtClean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2" name="Left Arrow 11"/>
          <p:cNvSpPr/>
          <p:nvPr/>
        </p:nvSpPr>
        <p:spPr>
          <a:xfrm rot="10800000">
            <a:off x="2875279" y="5704839"/>
            <a:ext cx="508001" cy="457201"/>
          </a:xfrm>
          <a:prstGeom prst="leftArrow">
            <a:avLst/>
          </a:prstGeom>
          <a:solidFill>
            <a:srgbClr val="FF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10800000">
            <a:off x="4282439" y="5704840"/>
            <a:ext cx="508001" cy="457201"/>
          </a:xfrm>
          <a:prstGeom prst="leftArrow">
            <a:avLst/>
          </a:prstGeom>
          <a:solidFill>
            <a:srgbClr val="FF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 rot="10800000">
            <a:off x="5730239" y="5704841"/>
            <a:ext cx="508001" cy="457201"/>
          </a:xfrm>
          <a:prstGeom prst="leftArrow">
            <a:avLst/>
          </a:prstGeom>
          <a:solidFill>
            <a:srgbClr val="FF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Left Arrow 14"/>
          <p:cNvSpPr/>
          <p:nvPr/>
        </p:nvSpPr>
        <p:spPr>
          <a:xfrm rot="10800000">
            <a:off x="7137399" y="5704839"/>
            <a:ext cx="508001" cy="457201"/>
          </a:xfrm>
          <a:prstGeom prst="leftArrow">
            <a:avLst/>
          </a:prstGeom>
          <a:solidFill>
            <a:srgbClr val="FFFF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Picture 25" descr="admin screen 1 campaign email editing.png"/>
          <p:cNvPicPr>
            <a:picLocks noChangeAspect="1"/>
          </p:cNvPicPr>
          <p:nvPr/>
        </p:nvPicPr>
        <p:blipFill>
          <a:blip r:embed="rId2" cstate="print"/>
          <a:srcRect r="23333" b="21531"/>
          <a:stretch>
            <a:fillRect/>
          </a:stretch>
        </p:blipFill>
        <p:spPr>
          <a:xfrm>
            <a:off x="-416560" y="0"/>
            <a:ext cx="8857082" cy="5262880"/>
          </a:xfrm>
          <a:prstGeom prst="rect">
            <a:avLst/>
          </a:prstGeom>
        </p:spPr>
      </p:pic>
      <p:pic>
        <p:nvPicPr>
          <p:cNvPr id="30" name="Picture 29" descr="training intervention on phone.PNG"/>
          <p:cNvPicPr>
            <a:picLocks noChangeAspect="1"/>
          </p:cNvPicPr>
          <p:nvPr/>
        </p:nvPicPr>
        <p:blipFill>
          <a:blip r:embed="rId3" cstate="print"/>
          <a:srcRect l="3750" t="17500" r="15000" b="15000"/>
          <a:stretch>
            <a:fillRect/>
          </a:stretch>
        </p:blipFill>
        <p:spPr>
          <a:xfrm rot="5400000">
            <a:off x="2066923" y="-343660"/>
            <a:ext cx="5028311" cy="6266049"/>
          </a:xfrm>
          <a:prstGeom prst="rect">
            <a:avLst/>
          </a:prstGeom>
        </p:spPr>
      </p:pic>
      <p:pic>
        <p:nvPicPr>
          <p:cNvPr id="31" name="Picture 30" descr="screen shot phishing training email on cell pho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4641" y="0"/>
            <a:ext cx="3657600" cy="5486400"/>
          </a:xfrm>
          <a:prstGeom prst="rect">
            <a:avLst/>
          </a:prstGeom>
        </p:spPr>
      </p:pic>
      <p:pic>
        <p:nvPicPr>
          <p:cNvPr id="32" name="Picture 31" descr="admin screen 3.png"/>
          <p:cNvPicPr>
            <a:picLocks noChangeAspect="1"/>
          </p:cNvPicPr>
          <p:nvPr/>
        </p:nvPicPr>
        <p:blipFill>
          <a:blip r:embed="rId5" cstate="print"/>
          <a:srcRect r="20833" b="7177"/>
          <a:stretch>
            <a:fillRect/>
          </a:stretch>
        </p:blipFill>
        <p:spPr>
          <a:xfrm>
            <a:off x="173053" y="-223520"/>
            <a:ext cx="8280067" cy="5636260"/>
          </a:xfrm>
          <a:prstGeom prst="rect">
            <a:avLst/>
          </a:prstGeom>
        </p:spPr>
      </p:pic>
      <p:pic>
        <p:nvPicPr>
          <p:cNvPr id="33" name="Picture 32" descr="admin screen contact group.png"/>
          <p:cNvPicPr>
            <a:picLocks noChangeAspect="1"/>
          </p:cNvPicPr>
          <p:nvPr/>
        </p:nvPicPr>
        <p:blipFill>
          <a:blip r:embed="rId6" cstate="print"/>
          <a:srcRect r="20833" b="5742"/>
          <a:stretch>
            <a:fillRect/>
          </a:stretch>
        </p:blipFill>
        <p:spPr>
          <a:xfrm>
            <a:off x="0" y="-528319"/>
            <a:ext cx="8539893" cy="59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89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-340360"/>
            <a:ext cx="8229600" cy="1143000"/>
          </a:xfrm>
        </p:spPr>
        <p:txBody>
          <a:bodyPr/>
          <a:lstStyle/>
          <a:p>
            <a:r>
              <a:rPr lang="en-US" sz="3600" dirty="0" smtClean="0">
                <a:latin typeface="Arial" charset="0"/>
              </a:rPr>
              <a:t>This really works!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14400" y="1255713"/>
            <a:ext cx="7315200" cy="1106487"/>
          </a:xfrm>
          <a:prstGeom prst="rect">
            <a:avLst/>
          </a:prstGeom>
          <a:solidFill>
            <a:schemeClr val="accent1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SzPct val="75000"/>
            </a:pPr>
            <a:r>
              <a:rPr lang="en-US" sz="2800" b="1" dirty="0"/>
              <a:t>Reduces the chance of falling for an attack by </a:t>
            </a:r>
            <a:r>
              <a:rPr lang="en-US" sz="2800" b="1" dirty="0" smtClean="0"/>
              <a:t>more than 70% </a:t>
            </a:r>
            <a:r>
              <a:rPr lang="en-US" sz="3200" b="1" dirty="0"/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0200" y="5940028"/>
            <a:ext cx="3124200" cy="52322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Actual Results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37200" y="5262880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percentage</a:t>
            </a:r>
            <a:endParaRPr lang="en-US" sz="1600" dirty="0"/>
          </a:p>
        </p:txBody>
      </p:sp>
      <p:graphicFrame>
        <p:nvGraphicFramePr>
          <p:cNvPr id="110595" name="Object 3"/>
          <p:cNvGraphicFramePr>
            <a:graphicFrameLocks/>
          </p:cNvGraphicFramePr>
          <p:nvPr/>
        </p:nvGraphicFramePr>
        <p:xfrm>
          <a:off x="772160" y="2184400"/>
          <a:ext cx="4683760" cy="3596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35" name="Worksheet" r:id="rId3" imgW="5619629" imgH="4067089" progId="Excel.Sheet.8">
                  <p:embed/>
                </p:oleObj>
              </mc:Choice>
              <mc:Fallback>
                <p:oleObj name="Worksheet" r:id="rId3" imgW="5619629" imgH="4067089" progId="Excel.Shee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160" y="2184400"/>
                        <a:ext cx="4683760" cy="35966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eft Arrow 7"/>
          <p:cNvSpPr/>
          <p:nvPr/>
        </p:nvSpPr>
        <p:spPr>
          <a:xfrm rot="19913600">
            <a:off x="3862999" y="3592936"/>
            <a:ext cx="609600" cy="3048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 rot="19913600">
            <a:off x="4602774" y="2775055"/>
            <a:ext cx="609600" cy="3048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 rot="19913600">
            <a:off x="2997494" y="4354936"/>
            <a:ext cx="609600" cy="3048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85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with the Most Common Threats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079" y="1517249"/>
            <a:ext cx="8748531" cy="2474524"/>
          </a:xfrm>
          <a:prstGeom prst="rect">
            <a:avLst/>
          </a:prstGeom>
          <a:noFill/>
        </p:spPr>
        <p:txBody>
          <a:bodyPr wrap="square" lIns="182880" rtlCol="0" anchor="ctr" anchorCtr="0">
            <a:spAutoFit/>
          </a:bodyPr>
          <a:lstStyle/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3600" dirty="0" smtClean="0"/>
              <a:t> Teach people the importance of having a PIN number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3600" dirty="0" smtClean="0"/>
              <a:t>Teach people the importance of not leaving their phone unattended</a:t>
            </a:r>
          </a:p>
        </p:txBody>
      </p:sp>
    </p:spTree>
    <p:extLst>
      <p:ext uri="{BB962C8B-B14F-4D97-AF65-F5344CB8AC3E}">
        <p14:creationId xmlns:p14="http://schemas.microsoft.com/office/powerpoint/2010/main" val="664680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by Doing is Critical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60" y="4521200"/>
            <a:ext cx="8249920" cy="3335020"/>
          </a:xfrm>
        </p:spPr>
        <p:txBody>
          <a:bodyPr/>
          <a:lstStyle/>
          <a:p>
            <a:r>
              <a:rPr lang="en-US" sz="2400" dirty="0" smtClean="0"/>
              <a:t>Teach people to better </a:t>
            </a:r>
            <a:r>
              <a:rPr lang="en-US" sz="2400" b="1" dirty="0" smtClean="0"/>
              <a:t>appreciate the risks</a:t>
            </a:r>
          </a:p>
          <a:p>
            <a:r>
              <a:rPr lang="en-US" sz="2400" dirty="0" smtClean="0"/>
              <a:t>Create </a:t>
            </a:r>
            <a:r>
              <a:rPr lang="en-US" sz="2400" b="1" dirty="0" smtClean="0"/>
              <a:t>mock situations</a:t>
            </a:r>
          </a:p>
          <a:p>
            <a:r>
              <a:rPr lang="en-US" sz="2400" dirty="0" smtClean="0"/>
              <a:t>Force them to </a:t>
            </a:r>
            <a:r>
              <a:rPr lang="en-US" sz="2400" b="1" dirty="0" smtClean="0"/>
              <a:t>make decisions</a:t>
            </a:r>
          </a:p>
          <a:p>
            <a:r>
              <a:rPr lang="en-US" sz="2400" dirty="0" smtClean="0"/>
              <a:t>Provide them with </a:t>
            </a:r>
            <a:r>
              <a:rPr lang="en-US" sz="2400" b="1" dirty="0" smtClean="0"/>
              <a:t>feedback</a:t>
            </a:r>
            <a:endParaRPr lang="en-US" sz="2400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18000" t="12000" r="18750" b="18667"/>
          <a:stretch>
            <a:fillRect/>
          </a:stretch>
        </p:blipFill>
        <p:spPr bwMode="auto">
          <a:xfrm>
            <a:off x="843280" y="911891"/>
            <a:ext cx="5524136" cy="340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1000" t="32000" r="19500" b="21333"/>
          <a:stretch>
            <a:fillRect/>
          </a:stretch>
        </p:blipFill>
        <p:spPr bwMode="auto">
          <a:xfrm>
            <a:off x="2733040" y="1404636"/>
            <a:ext cx="6045200" cy="2666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55360" y="4257040"/>
            <a:ext cx="2563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© Wombat Security Technologies, 2011-2012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03155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152400"/>
            <a:ext cx="8463915" cy="609600"/>
          </a:xfrm>
        </p:spPr>
        <p:txBody>
          <a:bodyPr/>
          <a:lstStyle/>
          <a:p>
            <a:r>
              <a:rPr lang="en-US" sz="2800" dirty="0" smtClean="0"/>
              <a:t>Gradually Move Towards More Complex Tasks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Mobile Apps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Location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Social Networking</a:t>
            </a:r>
          </a:p>
        </p:txBody>
      </p:sp>
    </p:spTree>
    <p:extLst>
      <p:ext uri="{BB962C8B-B14F-4D97-AF65-F5344CB8AC3E}">
        <p14:creationId xmlns:p14="http://schemas.microsoft.com/office/powerpoint/2010/main" val="4254914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Challenge</a:t>
            </a:r>
            <a:r>
              <a:rPr lang="en-US" dirty="0" smtClean="0"/>
              <a:t>: difficult to come up with full-proof rules</a:t>
            </a:r>
          </a:p>
          <a:p>
            <a:r>
              <a:rPr lang="en-US" dirty="0" smtClean="0"/>
              <a:t>Train people to be suspicious &amp; look for possible red flags</a:t>
            </a:r>
          </a:p>
          <a:p>
            <a:r>
              <a:rPr lang="en-US" dirty="0" smtClean="0"/>
              <a:t>Emphasis on:</a:t>
            </a:r>
          </a:p>
          <a:p>
            <a:pPr lvl="1"/>
            <a:r>
              <a:rPr lang="en-US" b="1" dirty="0" smtClean="0"/>
              <a:t>Learning by doing</a:t>
            </a:r>
          </a:p>
          <a:p>
            <a:pPr lvl="1"/>
            <a:r>
              <a:rPr lang="en-US" b="1" dirty="0" smtClean="0"/>
              <a:t>Feedback</a:t>
            </a:r>
          </a:p>
          <a:p>
            <a:pPr lvl="1"/>
            <a:r>
              <a:rPr lang="en-US" b="1" dirty="0" smtClean="0"/>
              <a:t>Opportunities for reflection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195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From Simple to Increasingly Realistic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8500" t="38667" r="29250" b="36000"/>
          <a:stretch>
            <a:fillRect/>
          </a:stretch>
        </p:blipFill>
        <p:spPr bwMode="auto">
          <a:xfrm>
            <a:off x="286279" y="1143000"/>
            <a:ext cx="6303488" cy="186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29250" t="38667" r="27750" b="34667"/>
          <a:stretch>
            <a:fillRect/>
          </a:stretch>
        </p:blipFill>
        <p:spPr bwMode="auto">
          <a:xfrm>
            <a:off x="2569294" y="2590800"/>
            <a:ext cx="6036617" cy="2105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 l="30000" t="37333" r="29250" b="34667"/>
          <a:stretch>
            <a:fillRect/>
          </a:stretch>
        </p:blipFill>
        <p:spPr bwMode="auto">
          <a:xfrm>
            <a:off x="1519927" y="4429848"/>
            <a:ext cx="5069840" cy="1959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l="28007" t="34927" r="30076" b="22816"/>
          <a:stretch/>
        </p:blipFill>
        <p:spPr bwMode="auto">
          <a:xfrm>
            <a:off x="345260" y="1125386"/>
            <a:ext cx="6400800" cy="3629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7" cstate="print"/>
          <a:srcRect l="20356" t="40226" r="22593" b="5333"/>
          <a:stretch/>
        </p:blipFill>
        <p:spPr bwMode="auto">
          <a:xfrm>
            <a:off x="751318" y="1981200"/>
            <a:ext cx="6974006" cy="374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40" y="2198347"/>
            <a:ext cx="6798660" cy="3875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1143000"/>
            <a:ext cx="8643256" cy="4343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97034" y="6076709"/>
            <a:ext cx="3359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Courtesy: Wombat Security Technologies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079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901" y="0"/>
            <a:ext cx="9242465" cy="714375"/>
          </a:xfrm>
        </p:spPr>
        <p:txBody>
          <a:bodyPr/>
          <a:lstStyle/>
          <a:p>
            <a:r>
              <a:rPr lang="en-US" sz="3000" dirty="0" smtClean="0"/>
              <a:t>Recent Stats (CISCO BYOD March 2013 Study)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439" y="1006997"/>
            <a:ext cx="8001000" cy="5105400"/>
          </a:xfrm>
        </p:spPr>
        <p:txBody>
          <a:bodyPr/>
          <a:lstStyle/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400" dirty="0" smtClean="0"/>
              <a:t>9 in 10 US workers use their </a:t>
            </a:r>
            <a:r>
              <a:rPr lang="en-US" sz="2400" dirty="0" err="1" smtClean="0"/>
              <a:t>smartphone</a:t>
            </a:r>
            <a:r>
              <a:rPr lang="en-US" sz="2400" dirty="0" smtClean="0"/>
              <a:t> for work</a:t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400" dirty="0" smtClean="0"/>
              <a:t>40% don’t password protect their </a:t>
            </a:r>
            <a:r>
              <a:rPr lang="en-US" sz="2400" dirty="0" err="1" smtClean="0"/>
              <a:t>smartphones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400" dirty="0" smtClean="0"/>
              <a:t>51% of Americans connect to unsecured wireless networks on their </a:t>
            </a:r>
            <a:r>
              <a:rPr lang="en-US" sz="2400" dirty="0" err="1" smtClean="0"/>
              <a:t>smartphones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400" dirty="0" smtClean="0"/>
              <a:t>52% disable Bluetooth discoverable mode</a:t>
            </a:r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endParaRPr lang="en-US" sz="2400" dirty="0" smtClean="0"/>
          </a:p>
          <a:p>
            <a:pPr>
              <a:lnSpc>
                <a:spcPct val="100000"/>
              </a:lnSpc>
              <a:buFont typeface="Wingdings" pitchFamily="2" charset="2"/>
              <a:buChar char="q"/>
            </a:pPr>
            <a:r>
              <a:rPr lang="en-US" sz="2400" dirty="0" smtClean="0"/>
              <a:t>Source: BYOD Insights 2013: A Cisco Partner Network Study (March 2013) – sample of 1,000 workers. Margin of error: 3%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875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Slides for Background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149600"/>
            <a:ext cx="7010400" cy="1600200"/>
          </a:xfrm>
        </p:spPr>
        <p:txBody>
          <a:bodyPr/>
          <a:lstStyle/>
          <a:p>
            <a:r>
              <a:rPr lang="en-US" dirty="0" smtClean="0"/>
              <a:t>Mining User Mobile App Reviews to Detect Security Problems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55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0" y="2828933"/>
            <a:ext cx="9144000" cy="2370415"/>
          </a:xfrm>
          <a:solidFill>
            <a:srgbClr val="FFC000"/>
          </a:solidFill>
        </p:spPr>
        <p:txBody>
          <a:bodyPr/>
          <a:lstStyle/>
          <a:p>
            <a:pPr marL="625056">
              <a:buNone/>
            </a:pPr>
            <a:r>
              <a:rPr lang="en-US" sz="4000" dirty="0" smtClean="0"/>
              <a:t>13 million mobile app reviews</a:t>
            </a:r>
          </a:p>
          <a:p>
            <a:pPr marL="625056">
              <a:buNone/>
            </a:pPr>
            <a:r>
              <a:rPr lang="en-US" sz="4000" dirty="0" smtClean="0"/>
              <a:t>171,000 Android Apps</a:t>
            </a:r>
          </a:p>
          <a:p>
            <a:pPr marL="625056">
              <a:buNone/>
            </a:pPr>
            <a:endParaRPr lang="en-US" sz="4000" dirty="0" smtClean="0"/>
          </a:p>
          <a:p>
            <a:pPr marL="625056">
              <a:buNone/>
            </a:pPr>
            <a:endParaRPr lang="en-US" sz="4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53296" y="0"/>
            <a:ext cx="5984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The </a:t>
            </a:r>
            <a:r>
              <a:rPr lang="en-US" sz="4000" b="1" dirty="0" err="1" smtClean="0"/>
              <a:t>WisCom</a:t>
            </a:r>
            <a:r>
              <a:rPr lang="en-US" sz="4000" b="1" dirty="0" smtClean="0"/>
              <a:t> Project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243332"/>
            <a:ext cx="9144000" cy="830997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“Why People Hate Your App: Making Sense of User Feedback in a Mobile App Store”, Bin Fu,  Jialiu Lin,  Lei Li,  Jason I. Hong,  </a:t>
            </a:r>
            <a:br>
              <a:rPr lang="en-US" sz="1600" i="1" dirty="0" smtClean="0"/>
            </a:br>
            <a:r>
              <a:rPr lang="en-US" sz="1600" i="1" dirty="0" smtClean="0"/>
              <a:t>Christos Faloutsos,  Norman Sadeh – to appear KDD 2013</a:t>
            </a:r>
            <a:endParaRPr lang="en-US" sz="1600" i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5821" y="902825"/>
            <a:ext cx="637032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2066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Gobal Mobile App &amp; Mobile Ad Markets</a:t>
            </a: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 cstate="print"/>
          <a:srcRect l="1500" t="17332" r="34500" b="10667"/>
          <a:stretch>
            <a:fillRect/>
          </a:stretch>
        </p:blipFill>
        <p:spPr bwMode="auto">
          <a:xfrm>
            <a:off x="381000" y="1066800"/>
            <a:ext cx="8382000" cy="530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8838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Before the App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Mobile Apps have been around for a dozen years…</a:t>
            </a:r>
          </a:p>
          <a:p>
            <a:r>
              <a:rPr lang="en-US" dirty="0" smtClean="0"/>
              <a:t>…but, prior to the App store, few people:</a:t>
            </a:r>
          </a:p>
          <a:p>
            <a:pPr lvl="1"/>
            <a:r>
              <a:rPr lang="en-US" dirty="0" smtClean="0"/>
              <a:t>Knew how to find and download apps</a:t>
            </a:r>
          </a:p>
          <a:p>
            <a:pPr lvl="1"/>
            <a:r>
              <a:rPr lang="en-US" dirty="0" smtClean="0"/>
              <a:t>Were willing to give their credit card details to companies they had never heard of</a:t>
            </a:r>
          </a:p>
          <a:p>
            <a:pPr lvl="2"/>
            <a:r>
              <a:rPr lang="en-US" dirty="0" smtClean="0"/>
              <a:t>…at best 2 guys in a garage…at worst a scheme to get your credit card credentials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196" y="1111169"/>
            <a:ext cx="8727311" cy="4154984"/>
          </a:xfrm>
          <a:prstGeom prst="rect">
            <a:avLst/>
          </a:prstGeom>
          <a:solidFill>
            <a:srgbClr val="CCCC00"/>
          </a:solidFill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The App Store is about addressing fundamental trust and usability issues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8758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Bad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malware</a:t>
            </a:r>
          </a:p>
          <a:p>
            <a:r>
              <a:rPr lang="en-US" dirty="0" smtClean="0"/>
              <a:t>To apps that….</a:t>
            </a:r>
          </a:p>
          <a:p>
            <a:pPr lvl="1"/>
            <a:r>
              <a:rPr lang="en-US" dirty="0" smtClean="0"/>
              <a:t>Will crash your phone</a:t>
            </a:r>
          </a:p>
          <a:p>
            <a:pPr lvl="1"/>
            <a:r>
              <a:rPr lang="en-US" dirty="0" smtClean="0"/>
              <a:t>Abuse your privacy</a:t>
            </a:r>
          </a:p>
          <a:p>
            <a:pPr lvl="1"/>
            <a:r>
              <a:rPr lang="en-US" dirty="0" smtClean="0"/>
              <a:t>Drain your battery</a:t>
            </a:r>
          </a:p>
          <a:p>
            <a:pPr lvl="1"/>
            <a:r>
              <a:rPr lang="en-US" dirty="0" smtClean="0"/>
              <a:t>Waste your money</a:t>
            </a:r>
          </a:p>
          <a:p>
            <a:pPr lvl="1"/>
            <a:r>
              <a:rPr lang="en-US" dirty="0" smtClean="0"/>
              <a:t>Waste your time</a:t>
            </a:r>
          </a:p>
          <a:p>
            <a:pPr lvl="1"/>
            <a:r>
              <a:rPr lang="en-US" dirty="0" smtClean="0"/>
              <a:t>…and more…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047" y="1458410"/>
            <a:ext cx="8576840" cy="3785652"/>
          </a:xfrm>
          <a:prstGeom prst="rect">
            <a:avLst/>
          </a:prstGeom>
          <a:solidFill>
            <a:srgbClr val="CCCC00"/>
          </a:solidFill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Could App stores leverage user comments to automatically take down bad apps and help developers fix their apps?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521124"/>
            <a:ext cx="9144000" cy="830997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“Why People Hate Your App: Making Sense of User Feedback in a Mobile App Store”, Bin Fu,  Jialiu Lin,  Lei Li,  Jason I. Hong,  </a:t>
            </a:r>
            <a:br>
              <a:rPr lang="en-US" sz="1600" i="1" dirty="0" smtClean="0"/>
            </a:br>
            <a:r>
              <a:rPr lang="en-US" sz="1600" i="1" dirty="0" smtClean="0"/>
              <a:t>Christos Faloutsos,  Norman Sadeh – to appear KDD 2013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349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61" y="1551006"/>
            <a:ext cx="3352800" cy="1945773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Distinct Features of App Reviews</a:t>
            </a:r>
            <a:br>
              <a:rPr lang="en-US" sz="3600" b="1" dirty="0" smtClean="0"/>
            </a:br>
            <a:r>
              <a:rPr lang="en-US" sz="2700" dirty="0" smtClean="0"/>
              <a:t>(in contrast to other product reviews)</a:t>
            </a:r>
            <a:endParaRPr lang="en-US" sz="2700" dirty="0"/>
          </a:p>
        </p:txBody>
      </p:sp>
      <p:pic>
        <p:nvPicPr>
          <p:cNvPr id="4" name="Content Placeholder 3" descr="Review.pn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4075007" y="0"/>
            <a:ext cx="5068993" cy="4409954"/>
          </a:xfrm>
        </p:spPr>
      </p:pic>
      <p:sp>
        <p:nvSpPr>
          <p:cNvPr id="5" name="TextBox 4"/>
          <p:cNvSpPr txBox="1"/>
          <p:nvPr/>
        </p:nvSpPr>
        <p:spPr>
          <a:xfrm>
            <a:off x="227635" y="4303455"/>
            <a:ext cx="89163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800" dirty="0" smtClean="0"/>
              <a:t> Shorter in length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More typos, slang, ill-structured sentences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 Reviews of the same app can refer to different versions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301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Motivations for Analyzing User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85195" y="914400"/>
            <a:ext cx="8958805" cy="5416952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App store</a:t>
            </a:r>
            <a:r>
              <a:rPr lang="en-US" sz="2800" dirty="0" smtClean="0"/>
              <a:t>: Manual inspection of hundreds of thousands of apps is impractical. </a:t>
            </a:r>
            <a:r>
              <a:rPr lang="en-US" dirty="0" smtClean="0"/>
              <a:t>Maintaining </a:t>
            </a:r>
            <a:r>
              <a:rPr lang="en-US" b="1" dirty="0" smtClean="0"/>
              <a:t>user trust </a:t>
            </a:r>
            <a:r>
              <a:rPr lang="en-US" dirty="0" smtClean="0"/>
              <a:t>&amp;</a:t>
            </a:r>
            <a:r>
              <a:rPr lang="en-US" b="1" dirty="0" smtClean="0"/>
              <a:t> prevent manipulation</a:t>
            </a:r>
          </a:p>
          <a:p>
            <a:r>
              <a:rPr lang="en-US" sz="2800" b="1" dirty="0" smtClean="0"/>
              <a:t>End-user: </a:t>
            </a:r>
            <a:r>
              <a:rPr lang="en-US" sz="2800" dirty="0" smtClean="0"/>
              <a:t>Develop </a:t>
            </a:r>
            <a:r>
              <a:rPr lang="en-US" sz="2800" b="1" dirty="0" smtClean="0"/>
              <a:t>summary</a:t>
            </a:r>
            <a:r>
              <a:rPr lang="en-US" sz="2800" dirty="0" smtClean="0"/>
              <a:t> of </a:t>
            </a:r>
            <a:r>
              <a:rPr lang="en-US" dirty="0" smtClean="0"/>
              <a:t>what others think about an app</a:t>
            </a:r>
          </a:p>
          <a:p>
            <a:r>
              <a:rPr lang="en-US" b="1" dirty="0" smtClean="0"/>
              <a:t>A</a:t>
            </a:r>
            <a:r>
              <a:rPr lang="en-US" sz="2800" b="1" dirty="0" smtClean="0"/>
              <a:t>pp developer</a:t>
            </a:r>
            <a:r>
              <a:rPr lang="en-US" sz="2800" dirty="0" smtClean="0"/>
              <a:t>: Help identify &amp; </a:t>
            </a:r>
            <a:r>
              <a:rPr lang="en-US" sz="2800" b="1" dirty="0" smtClean="0"/>
              <a:t>diagnose</a:t>
            </a:r>
            <a:r>
              <a:rPr lang="en-US" sz="2800" dirty="0" smtClean="0"/>
              <a:t> problems associated with user complaints</a:t>
            </a:r>
          </a:p>
          <a:p>
            <a:r>
              <a:rPr lang="en-US" dirty="0" smtClean="0"/>
              <a:t>Analyze overall market &amp; </a:t>
            </a:r>
            <a:r>
              <a:rPr lang="en-US" b="1" dirty="0" smtClean="0"/>
              <a:t>spot trends</a:t>
            </a:r>
            <a:endParaRPr lang="en-US" dirty="0" smtClean="0"/>
          </a:p>
          <a:p>
            <a:pPr lvl="1"/>
            <a:r>
              <a:rPr lang="en-US" b="1" dirty="0" smtClean="0"/>
              <a:t>What are those issues that matter most to users in different app categories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833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3999" cy="609600"/>
          </a:xfrm>
        </p:spPr>
        <p:txBody>
          <a:bodyPr>
            <a:noAutofit/>
          </a:bodyPr>
          <a:lstStyle/>
          <a:p>
            <a:r>
              <a:rPr lang="en-US" sz="2500" b="1" dirty="0" err="1" smtClean="0"/>
              <a:t>WisCom</a:t>
            </a:r>
            <a:r>
              <a:rPr lang="en-US" sz="2500" b="1" dirty="0" smtClean="0"/>
              <a:t>: </a:t>
            </a:r>
            <a:r>
              <a:rPr lang="en-US" sz="2500" dirty="0" smtClean="0"/>
              <a:t> A Multi-level Review Summarization System</a:t>
            </a:r>
            <a:endParaRPr lang="en-US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105400" y="1378352"/>
            <a:ext cx="4038600" cy="457200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 smtClean="0"/>
              <a:t>Per Review Analysis:</a:t>
            </a:r>
            <a:r>
              <a:rPr lang="en-US" dirty="0" smtClean="0"/>
              <a:t>  Sentiment analysis on each review, identify inconsistent reviews</a:t>
            </a:r>
          </a:p>
          <a:p>
            <a:endParaRPr lang="en-US" dirty="0" smtClean="0"/>
          </a:p>
          <a:p>
            <a:r>
              <a:rPr lang="en-US" b="1" dirty="0" smtClean="0"/>
              <a:t>Per App Analysis:</a:t>
            </a:r>
            <a:r>
              <a:rPr lang="en-US" dirty="0" smtClean="0"/>
              <a:t> Topic modeling on aggregated reviews, detect major releases and identify major sources of complaints</a:t>
            </a:r>
          </a:p>
          <a:p>
            <a:r>
              <a:rPr lang="en-US" b="1" dirty="0" smtClean="0"/>
              <a:t>Market Analysis:</a:t>
            </a:r>
            <a:r>
              <a:rPr lang="en-US" dirty="0" smtClean="0"/>
              <a:t> analyze market segments &amp; spot trends, incl. user preferences. Can also help develop/refine app development guidelines</a:t>
            </a:r>
          </a:p>
        </p:txBody>
      </p:sp>
      <p:pic>
        <p:nvPicPr>
          <p:cNvPr id="6" name="Picture 5" descr="intro-simplified-fix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00200"/>
            <a:ext cx="4838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1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30" y="175549"/>
            <a:ext cx="8337831" cy="609600"/>
          </a:xfrm>
        </p:spPr>
        <p:txBody>
          <a:bodyPr/>
          <a:lstStyle/>
          <a:p>
            <a:r>
              <a:rPr lang="en-US" dirty="0" smtClean="0"/>
              <a:t>Dataset: 13 million Android App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4643" y="938514"/>
            <a:ext cx="7772400" cy="3276600"/>
          </a:xfrm>
        </p:spPr>
        <p:txBody>
          <a:bodyPr/>
          <a:lstStyle/>
          <a:p>
            <a:r>
              <a:rPr lang="en-US" dirty="0" smtClean="0"/>
              <a:t>Meta-information of 171,493 Android app in Nov 2012.</a:t>
            </a:r>
          </a:p>
          <a:p>
            <a:pPr lvl="1"/>
            <a:r>
              <a:rPr lang="en-US" dirty="0" smtClean="0"/>
              <a:t>136,086 free apps</a:t>
            </a:r>
          </a:p>
          <a:p>
            <a:r>
              <a:rPr lang="en-US" dirty="0" smtClean="0"/>
              <a:t>A total of 13,286,706 user reviews</a:t>
            </a:r>
          </a:p>
          <a:p>
            <a:pPr lvl="1"/>
            <a:r>
              <a:rPr lang="en-US" dirty="0" smtClean="0"/>
              <a:t>2.7M negative, 9.5M positive</a:t>
            </a:r>
          </a:p>
          <a:p>
            <a:r>
              <a:rPr lang="en-US" dirty="0" smtClean="0"/>
              <a:t>~ 32.4GB storage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033" y="1027355"/>
            <a:ext cx="7881396" cy="479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5215" y="5764192"/>
            <a:ext cx="902580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-Crawled Google Play – Looked at 171,000 Android apps(Nov. 2012)</a:t>
            </a:r>
          </a:p>
          <a:p>
            <a:r>
              <a:rPr lang="en-US" dirty="0" smtClean="0"/>
              <a:t>- Info about the identity of the reviewer is not available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9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 by Categories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5750" t="25333" r="24000" b="45333"/>
          <a:stretch>
            <a:fillRect/>
          </a:stretch>
        </p:blipFill>
        <p:spPr bwMode="auto">
          <a:xfrm>
            <a:off x="-1" y="1134319"/>
            <a:ext cx="9167007" cy="50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9143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713" y="2974340"/>
            <a:ext cx="7772400" cy="1362075"/>
          </a:xfrm>
        </p:spPr>
        <p:txBody>
          <a:bodyPr/>
          <a:lstStyle/>
          <a:p>
            <a:r>
              <a:rPr lang="en-US" dirty="0" smtClean="0">
                <a:solidFill>
                  <a:srgbClr val="3333CC"/>
                </a:solidFill>
              </a:rPr>
              <a:t>Physical threats</a:t>
            </a:r>
            <a:endParaRPr lang="en-US" dirty="0">
              <a:solidFill>
                <a:srgbClr val="33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3620" y="5105400"/>
            <a:ext cx="8970380" cy="9144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number of comments follows a heavy tailed distribution.</a:t>
            </a:r>
          </a:p>
          <a:p>
            <a:r>
              <a:rPr lang="en-US" sz="2000" dirty="0" smtClean="0"/>
              <a:t>Average number of comments = 101.90, STD = 460.25, median=8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6625" y="1099595"/>
            <a:ext cx="7469403" cy="3749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26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498" y="0"/>
            <a:ext cx="7772400" cy="1362075"/>
          </a:xfrm>
        </p:spPr>
        <p:txBody>
          <a:bodyPr/>
          <a:lstStyle/>
          <a:p>
            <a:r>
              <a:rPr lang="en-US" dirty="0" smtClean="0"/>
              <a:t>per Review Analysis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9804" t="-1047" r="29412" b="73813"/>
          <a:stretch>
            <a:fillRect/>
          </a:stretch>
        </p:blipFill>
        <p:spPr bwMode="auto">
          <a:xfrm>
            <a:off x="669403" y="1200874"/>
            <a:ext cx="726830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905" y="4641448"/>
            <a:ext cx="91040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Used 3 as threshold between “positive review” and “negative review”</a:t>
            </a:r>
          </a:p>
          <a:p>
            <a:pPr lvl="1"/>
            <a:r>
              <a:rPr lang="en-US" dirty="0" smtClean="0"/>
              <a:t>-</a:t>
            </a:r>
            <a:r>
              <a:rPr lang="en-US" dirty="0" err="1" smtClean="0"/>
              <a:t>Avg</a:t>
            </a:r>
            <a:r>
              <a:rPr lang="en-US" dirty="0" smtClean="0"/>
              <a:t> rating is 3.9 and 54% of apps are rated 5 stars.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1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Sample 8% of the comments (1 million reviews)</a:t>
            </a:r>
          </a:p>
          <a:p>
            <a:r>
              <a:rPr lang="en-US" dirty="0" smtClean="0"/>
              <a:t>Remove HTML tags and delete non-English reviews</a:t>
            </a:r>
          </a:p>
          <a:p>
            <a:r>
              <a:rPr lang="en-US" dirty="0" smtClean="0"/>
              <a:t>Segment comments into words</a:t>
            </a:r>
          </a:p>
          <a:p>
            <a:r>
              <a:rPr lang="en-US" dirty="0" smtClean="0"/>
              <a:t>Remove rarely used words.</a:t>
            </a:r>
          </a:p>
          <a:p>
            <a:r>
              <a:rPr lang="en-US" dirty="0" smtClean="0">
                <a:sym typeface="Wingdings" pitchFamily="2" charset="2"/>
              </a:rPr>
              <a:t>Yield 19K distinct words, from 988K comments.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2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Model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7451" y="1229810"/>
            <a:ext cx="726294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505200"/>
            <a:ext cx="615076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47799" y="2107557"/>
            <a:ext cx="68975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m=988K, n=19K, Y: reported ratings </a:t>
            </a:r>
          </a:p>
          <a:p>
            <a:r>
              <a:rPr lang="en-US" i="1" dirty="0" err="1" smtClean="0"/>
              <a:t>Xij</a:t>
            </a:r>
            <a:r>
              <a:rPr lang="en-US" i="1" dirty="0" smtClean="0"/>
              <a:t> </a:t>
            </a:r>
            <a:r>
              <a:rPr lang="en-US" dirty="0" smtClean="0"/>
              <a:t>is frequency of </a:t>
            </a:r>
            <a:r>
              <a:rPr lang="en-US" i="1" dirty="0" smtClean="0"/>
              <a:t>j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word in </a:t>
            </a:r>
            <a:r>
              <a:rPr lang="en-US" i="1" dirty="0" err="1" smtClean="0"/>
              <a:t>i-</a:t>
            </a:r>
            <a:r>
              <a:rPr lang="en-US" dirty="0" err="1" smtClean="0"/>
              <a:t>th</a:t>
            </a:r>
            <a:r>
              <a:rPr lang="en-US" dirty="0" smtClean="0"/>
              <a:t> comment</a:t>
            </a:r>
          </a:p>
          <a:p>
            <a:r>
              <a:rPr lang="en-US" dirty="0" err="1" smtClean="0"/>
              <a:t>Wj</a:t>
            </a:r>
            <a:r>
              <a:rPr lang="en-US" dirty="0" smtClean="0"/>
              <a:t> is the weight of j-</a:t>
            </a:r>
            <a:r>
              <a:rPr lang="en-US" dirty="0" err="1" smtClean="0"/>
              <a:t>th</a:t>
            </a:r>
            <a:r>
              <a:rPr lang="en-US" dirty="0" smtClean="0"/>
              <a:t> word in vocabulary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9437" y="4487119"/>
            <a:ext cx="73306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Normal </a:t>
            </a:r>
            <a:r>
              <a:rPr lang="en-US" dirty="0" err="1" smtClean="0"/>
              <a:t>Tikhonov</a:t>
            </a:r>
            <a:r>
              <a:rPr lang="en-US" dirty="0" smtClean="0"/>
              <a:t> regularization to reduce </a:t>
            </a:r>
            <a:r>
              <a:rPr lang="en-US" dirty="0" err="1" smtClean="0"/>
              <a:t>overfitting</a:t>
            </a:r>
            <a:r>
              <a:rPr lang="en-US" dirty="0" smtClean="0"/>
              <a:t>, </a:t>
            </a:r>
          </a:p>
          <a:p>
            <a:r>
              <a:rPr lang="en-US" dirty="0" smtClean="0"/>
              <a:t>L1 norm, penalty of complexity of model – forces a number of zero weights for words that don’t matter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Positive and Negative Words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413" y="1073639"/>
            <a:ext cx="8279775" cy="45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56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398643" cy="609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Examples of Negative Words that Imply Problems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36538"/>
            <a:ext cx="8949379" cy="25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4490977"/>
            <a:ext cx="87736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negative words are particularly informative and hint to the</a:t>
            </a:r>
          </a:p>
          <a:p>
            <a:r>
              <a:rPr lang="en-US" dirty="0" smtClean="0"/>
              <a:t>source of a user’s complaint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Inconsistent Reviews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4724400"/>
            <a:ext cx="7772400" cy="12954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0.9% of the reviews are inconsistent with their ratings. </a:t>
            </a:r>
          </a:p>
          <a:p>
            <a:r>
              <a:rPr lang="en-US" dirty="0" smtClean="0"/>
              <a:t>Might be attributed to carelessness or could be sign of intentional manipulation</a:t>
            </a:r>
          </a:p>
          <a:p>
            <a:r>
              <a:rPr lang="en-US" dirty="0" smtClean="0"/>
              <a:t>Inconsistent reviews were removed for later analysis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447799"/>
            <a:ext cx="6096000" cy="314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092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818" y="0"/>
            <a:ext cx="8954124" cy="1362075"/>
          </a:xfrm>
        </p:spPr>
        <p:txBody>
          <a:bodyPr/>
          <a:lstStyle/>
          <a:p>
            <a:r>
              <a:rPr lang="en-US" dirty="0" smtClean="0"/>
              <a:t>Per app analysis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1414" y="2280213"/>
            <a:ext cx="8229600" cy="2308324"/>
          </a:xfrm>
          <a:prstGeom prst="rect">
            <a:avLst/>
          </a:prstGeom>
          <a:solidFill>
            <a:srgbClr val="CCCC00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Can we monitor apps and, based on reviews, identify and help diagnose problems associated with complaints?</a:t>
            </a:r>
          </a:p>
        </p:txBody>
      </p:sp>
    </p:spTree>
    <p:extLst>
      <p:ext uri="{BB962C8B-B14F-4D97-AF65-F5344CB8AC3E}">
        <p14:creationId xmlns:p14="http://schemas.microsoft.com/office/powerpoint/2010/main" val="6215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" y="914400"/>
            <a:ext cx="9144000" cy="5105400"/>
          </a:xfrm>
        </p:spPr>
        <p:txBody>
          <a:bodyPr/>
          <a:lstStyle/>
          <a:p>
            <a:r>
              <a:rPr lang="en-US" sz="2600" dirty="0" smtClean="0"/>
              <a:t>Preprocessing:</a:t>
            </a:r>
          </a:p>
          <a:p>
            <a:pPr lvl="1"/>
            <a:r>
              <a:rPr lang="en-US" sz="2000" dirty="0" smtClean="0"/>
              <a:t>Only on negative reviews, and negative words  </a:t>
            </a:r>
            <a:r>
              <a:rPr lang="en-US" sz="2000" dirty="0" smtClean="0">
                <a:sym typeface="Wingdings" pitchFamily="2" charset="2"/>
              </a:rPr>
              <a:t> avg. 71 characters, median length is 47 characters. 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Removed inconsistent comments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Only negative comments associated with 1-star and 2-star ratings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Removed words with non-negative weights</a:t>
            </a:r>
          </a:p>
          <a:p>
            <a:pPr lvl="1"/>
            <a:r>
              <a:rPr lang="en-US" sz="2000" dirty="0" smtClean="0">
                <a:sym typeface="Wingdings" pitchFamily="2" charset="2"/>
              </a:rPr>
              <a:t>Concatenate comments from the same app as documents (otherwise too short)</a:t>
            </a:r>
          </a:p>
          <a:p>
            <a:pPr lvl="1"/>
            <a:r>
              <a:rPr lang="en-US" sz="2000" dirty="0" smtClean="0">
                <a:sym typeface="Wingdings" pitchFamily="2" charset="2"/>
              </a:rPr>
              <a:t>Remove apps with too few comments: This left us with &gt;52K apps to analyze</a:t>
            </a:r>
          </a:p>
          <a:p>
            <a:r>
              <a:rPr lang="en-US" sz="2600" dirty="0" smtClean="0">
                <a:sym typeface="Wingdings" pitchFamily="2" charset="2"/>
              </a:rPr>
              <a:t>Latent </a:t>
            </a:r>
            <a:r>
              <a:rPr lang="en-US" sz="2600" dirty="0" err="1" smtClean="0">
                <a:sym typeface="Wingdings" pitchFamily="2" charset="2"/>
              </a:rPr>
              <a:t>Dirichlet</a:t>
            </a:r>
            <a:r>
              <a:rPr lang="en-US" sz="2600" dirty="0" smtClean="0">
                <a:sym typeface="Wingdings" pitchFamily="2" charset="2"/>
              </a:rPr>
              <a:t> Allocation model (LDA)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Identify 10 topics</a:t>
            </a:r>
          </a:p>
          <a:p>
            <a:pPr>
              <a:buNone/>
            </a:pPr>
            <a:endParaRPr lang="en-US" dirty="0" smtClean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00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Root Causes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4" y="1536539"/>
            <a:ext cx="9153524" cy="345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591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574675" y="-142875"/>
            <a:ext cx="8569325" cy="854075"/>
          </a:xfrm>
        </p:spPr>
        <p:txBody>
          <a:bodyPr/>
          <a:lstStyle/>
          <a:p>
            <a:r>
              <a:rPr lang="en-US" smtClean="0"/>
              <a:t>The Biggest Security Risk? </a:t>
            </a:r>
          </a:p>
        </p:txBody>
      </p:sp>
      <p:pic>
        <p:nvPicPr>
          <p:cNvPr id="17410" name="Picture 2" descr="http://t0.gstatic.com/images?q=tbn:ANd9GcQDoSPDuct_ZziH4UvrNMpZTROcJPLHQI7YeaKtUj451n4GPmk&amp;t=1&amp;usg=__RKA-bcDAWJ2jHPgE8VPcPgrU7Wo=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9175" y="1023938"/>
            <a:ext cx="3857625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31763" y="5343525"/>
            <a:ext cx="8839200" cy="49371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b="1">
                <a:solidFill>
                  <a:srgbClr val="3333CC"/>
                </a:solidFill>
              </a:rPr>
              <a:t>Millions of cell phones lost or stolen each year</a:t>
            </a:r>
          </a:p>
        </p:txBody>
      </p:sp>
    </p:spTree>
    <p:extLst>
      <p:ext uri="{BB962C8B-B14F-4D97-AF65-F5344CB8AC3E}">
        <p14:creationId xmlns:p14="http://schemas.microsoft.com/office/powerpoint/2010/main" val="41393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View: Life Story of App (I)</a:t>
            </a:r>
            <a:endParaRPr lang="en-US" dirty="0"/>
          </a:p>
        </p:txBody>
      </p:sp>
      <p:pic>
        <p:nvPicPr>
          <p:cNvPr id="5" name="Content Placeholder 4" descr="dynamic-figure-step1.png"/>
          <p:cNvPicPr>
            <a:picLocks noGrp="1" noChangeAspect="1"/>
          </p:cNvPicPr>
          <p:nvPr>
            <p:ph sz="quarter" idx="1"/>
          </p:nvPr>
        </p:nvPicPr>
        <p:blipFill>
          <a:blip r:embed="rId3" cstate="print"/>
          <a:stretch>
            <a:fillRect/>
          </a:stretch>
        </p:blipFill>
        <p:spPr>
          <a:xfrm>
            <a:off x="228600" y="2362200"/>
            <a:ext cx="8816163" cy="2286000"/>
          </a:xfrm>
        </p:spPr>
      </p:pic>
    </p:spTree>
    <p:extLst>
      <p:ext uri="{BB962C8B-B14F-4D97-AF65-F5344CB8AC3E}">
        <p14:creationId xmlns:p14="http://schemas.microsoft.com/office/powerpoint/2010/main" val="1780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View: Life Story of an App (II)</a:t>
            </a:r>
            <a:endParaRPr lang="en-US" dirty="0"/>
          </a:p>
        </p:txBody>
      </p:sp>
      <p:pic>
        <p:nvPicPr>
          <p:cNvPr id="5" name="Content Placeholder 4" descr="dynamic-figure-step1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" y="2362200"/>
            <a:ext cx="8816163" cy="2286000"/>
          </a:xfrm>
        </p:spPr>
      </p:pic>
      <p:pic>
        <p:nvPicPr>
          <p:cNvPr id="4" name="Picture 3" descr="dynamic-figure-step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208772"/>
            <a:ext cx="9144000" cy="28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Problem</a:t>
            </a:r>
            <a:endParaRPr lang="en-US" dirty="0"/>
          </a:p>
        </p:txBody>
      </p:sp>
      <p:pic>
        <p:nvPicPr>
          <p:cNvPr id="8" name="Content Placeholder 7" descr="dynamic-figure-step3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7427" y="2057401"/>
            <a:ext cx="9010373" cy="3124200"/>
          </a:xfrm>
        </p:spPr>
      </p:pic>
      <p:pic>
        <p:nvPicPr>
          <p:cNvPr id="4" name="Picture 3" descr="dynamic-figure-step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43733"/>
            <a:ext cx="9144000" cy="31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0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Life Story of an App</a:t>
            </a:r>
            <a:endParaRPr lang="en-US" dirty="0"/>
          </a:p>
        </p:txBody>
      </p:sp>
      <p:pic>
        <p:nvPicPr>
          <p:cNvPr id="8" name="Content Placeholder 7" descr="dynamic-figure-step3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7427" y="2057401"/>
            <a:ext cx="9010373" cy="3124200"/>
          </a:xfrm>
        </p:spPr>
      </p:pic>
      <p:pic>
        <p:nvPicPr>
          <p:cNvPr id="4" name="Picture 3" descr="dynamic-figure-step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43733"/>
            <a:ext cx="9144000" cy="3170533"/>
          </a:xfrm>
          <a:prstGeom prst="rect">
            <a:avLst/>
          </a:prstGeom>
        </p:spPr>
      </p:pic>
      <p:pic>
        <p:nvPicPr>
          <p:cNvPr id="5" name="Picture 4" descr="dynamic-figure-step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751834"/>
            <a:ext cx="9144000" cy="33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View: Life Story of App</a:t>
            </a:r>
            <a:endParaRPr lang="en-US" dirty="0"/>
          </a:p>
        </p:txBody>
      </p:sp>
      <p:pic>
        <p:nvPicPr>
          <p:cNvPr id="8" name="Content Placeholder 7" descr="dynamic-figure-step3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7427" y="2057401"/>
            <a:ext cx="9010373" cy="3124200"/>
          </a:xfrm>
        </p:spPr>
      </p:pic>
      <p:pic>
        <p:nvPicPr>
          <p:cNvPr id="4" name="Picture 3" descr="dynamic-figure-step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43733"/>
            <a:ext cx="9144000" cy="3170533"/>
          </a:xfrm>
          <a:prstGeom prst="rect">
            <a:avLst/>
          </a:prstGeom>
        </p:spPr>
      </p:pic>
      <p:pic>
        <p:nvPicPr>
          <p:cNvPr id="5" name="Picture 4" descr="dynamic-figure-step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751834"/>
            <a:ext cx="9144000" cy="3354332"/>
          </a:xfrm>
          <a:prstGeom prst="rect">
            <a:avLst/>
          </a:prstGeom>
        </p:spPr>
      </p:pic>
      <p:pic>
        <p:nvPicPr>
          <p:cNvPr id="6" name="Picture 5" descr="dynamic-figu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751834"/>
            <a:ext cx="9144000" cy="335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Market-Level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Do users care about the same issues and/or exhibit the same level of tolerance for different app categories? </a:t>
            </a:r>
          </a:p>
          <a:p>
            <a:r>
              <a:rPr lang="en-US" dirty="0" smtClean="0"/>
              <a:t>Possible guidelines for developers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9604" y="3680749"/>
            <a:ext cx="637032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639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Outstanding Complaints in Each Category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109" y="871960"/>
            <a:ext cx="7772400" cy="677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32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Users’ Reception of Free and Paid Apps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202" y="902825"/>
            <a:ext cx="858284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85195" y="5011836"/>
            <a:ext cx="8808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free/paid apps/games with the most reviews: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For paid apps: cost dominates</a:t>
            </a:r>
          </a:p>
          <a:p>
            <a:pPr>
              <a:buFont typeface="Arial" pitchFamily="34" charset="0"/>
              <a:buChar char="•"/>
            </a:pPr>
            <a:r>
              <a:rPr lang="en-US" b="1" dirty="0" smtClean="0"/>
              <a:t>For paid games: other factors matter too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74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WisCom</a:t>
            </a:r>
            <a:r>
              <a:rPr lang="en-US" dirty="0" smtClean="0"/>
              <a:t> provides analysis at 3 different levels </a:t>
            </a:r>
          </a:p>
          <a:p>
            <a:r>
              <a:rPr lang="en-US" dirty="0" err="1" smtClean="0"/>
              <a:t>WisCom</a:t>
            </a:r>
            <a:r>
              <a:rPr lang="en-US" dirty="0" smtClean="0"/>
              <a:t> can</a:t>
            </a:r>
          </a:p>
          <a:p>
            <a:pPr lvl="1"/>
            <a:r>
              <a:rPr lang="en-US" dirty="0" smtClean="0"/>
              <a:t>Detect inconsistent reviews,</a:t>
            </a:r>
          </a:p>
          <a:p>
            <a:pPr lvl="1"/>
            <a:r>
              <a:rPr lang="en-US" dirty="0" smtClean="0"/>
              <a:t>Identify root causes of complaints</a:t>
            </a:r>
          </a:p>
          <a:p>
            <a:pPr lvl="1"/>
            <a:r>
              <a:rPr lang="en-US" dirty="0" smtClean="0"/>
              <a:t>Provide historical view of apps</a:t>
            </a:r>
          </a:p>
          <a:p>
            <a:pPr lvl="1"/>
            <a:r>
              <a:rPr lang="en-US" dirty="0" smtClean="0"/>
              <a:t>Help identify market trends and develop guidelines</a:t>
            </a:r>
          </a:p>
        </p:txBody>
      </p:sp>
    </p:spTree>
    <p:extLst>
      <p:ext uri="{BB962C8B-B14F-4D97-AF65-F5344CB8AC3E}">
        <p14:creationId xmlns:p14="http://schemas.microsoft.com/office/powerpoint/2010/main" val="17688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3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32144</TotalTime>
  <Words>3453</Words>
  <Application>Microsoft Office PowerPoint</Application>
  <PresentationFormat>On-screen Show (4:3)</PresentationFormat>
  <Paragraphs>579</Paragraphs>
  <Slides>98</Slides>
  <Notes>14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01" baseType="lpstr">
      <vt:lpstr>Profile</vt:lpstr>
      <vt:lpstr>Clip</vt:lpstr>
      <vt:lpstr>Worksheet</vt:lpstr>
      <vt:lpstr>Mobile Security</vt:lpstr>
      <vt:lpstr>Practical Info</vt:lpstr>
      <vt:lpstr>Outline</vt:lpstr>
      <vt:lpstr>PowerPoint Presentation</vt:lpstr>
      <vt:lpstr>Mobile Threats by Categories </vt:lpstr>
      <vt:lpstr>Understanding the Risks: The Big Gap</vt:lpstr>
      <vt:lpstr>Recent Stats (CISCO BYOD March 2013 Study)</vt:lpstr>
      <vt:lpstr>Physical threats</vt:lpstr>
      <vt:lpstr>The Biggest Security Risk? </vt:lpstr>
      <vt:lpstr>Lost or Stolen Phone….</vt:lpstr>
      <vt:lpstr>What Can Users Do?</vt:lpstr>
      <vt:lpstr>Preventative Measures</vt:lpstr>
      <vt:lpstr>iPhone Users More Likely to have a PIN</vt:lpstr>
      <vt:lpstr>What Else?</vt:lpstr>
      <vt:lpstr>Sobering Stat (March 2013)</vt:lpstr>
      <vt:lpstr>Other Solutions</vt:lpstr>
      <vt:lpstr>NETWORK-based Threats</vt:lpstr>
      <vt:lpstr>SIM-Based Authentication:Symmetric Cryptography</vt:lpstr>
      <vt:lpstr>GSM Session Key Generation</vt:lpstr>
      <vt:lpstr>Web-based threats</vt:lpstr>
      <vt:lpstr>PowerPoint Presentation</vt:lpstr>
      <vt:lpstr>Usability Challenges</vt:lpstr>
      <vt:lpstr>E-Mail Phishing: Worse on Mobile Phones</vt:lpstr>
      <vt:lpstr>Beyond e-mail Phishing</vt:lpstr>
      <vt:lpstr>APP-based threats</vt:lpstr>
      <vt:lpstr>Android</vt:lpstr>
      <vt:lpstr>Android Manifest</vt:lpstr>
      <vt:lpstr>Malicious Apps</vt:lpstr>
      <vt:lpstr>Malware Infected Apps on the Rise</vt:lpstr>
      <vt:lpstr>Recent Headlines</vt:lpstr>
      <vt:lpstr>Example of an Infection Scenario</vt:lpstr>
      <vt:lpstr>Review Process</vt:lpstr>
      <vt:lpstr>How Good is Google’s Bouncer?</vt:lpstr>
      <vt:lpstr>A Study of Android Permissions Screens</vt:lpstr>
      <vt:lpstr>Interview Findings</vt:lpstr>
      <vt:lpstr>Android Today: Around 130 Permissions</vt:lpstr>
      <vt:lpstr>Most People Have No Idea </vt:lpstr>
      <vt:lpstr>More…</vt:lpstr>
      <vt:lpstr>Some Recommendations</vt:lpstr>
      <vt:lpstr>BYOD &amp; Mobile Security:  An Enterprise Perspective</vt:lpstr>
      <vt:lpstr>Reconciling BYOD and Security</vt:lpstr>
      <vt:lpstr>Very Specific Regulations (US Examples)</vt:lpstr>
      <vt:lpstr>What Can We Do?</vt:lpstr>
      <vt:lpstr>Mobile Device Management</vt:lpstr>
      <vt:lpstr>MDM Architecture</vt:lpstr>
      <vt:lpstr>Fixmo: Example of a Product</vt:lpstr>
      <vt:lpstr>Fixmo Sentinel Integrity Services</vt:lpstr>
      <vt:lpstr>Fixmo Sentinel MDM</vt:lpstr>
      <vt:lpstr>FixMo SafeZone</vt:lpstr>
      <vt:lpstr>FixMo SafeZone</vt:lpstr>
      <vt:lpstr>Fixmo AppZone</vt:lpstr>
      <vt:lpstr>Understanding the Limitations of MDM</vt:lpstr>
      <vt:lpstr>Follow Developments</vt:lpstr>
      <vt:lpstr>PowerPoint Presentation</vt:lpstr>
      <vt:lpstr>Mobile Security : Overall Summary</vt:lpstr>
      <vt:lpstr>References</vt:lpstr>
      <vt:lpstr>Q&amp;A</vt:lpstr>
      <vt:lpstr>Additional Slides for Background</vt:lpstr>
      <vt:lpstr>Training has a Big Role to Play</vt:lpstr>
      <vt:lpstr>Priming Users for Training</vt:lpstr>
      <vt:lpstr>Phishing as An Example</vt:lpstr>
      <vt:lpstr>Training via Mock Attacks: PhishGuru</vt:lpstr>
      <vt:lpstr>PowerPoint Presentation</vt:lpstr>
      <vt:lpstr>This really works!</vt:lpstr>
      <vt:lpstr>Starting with the Most Common Threats</vt:lpstr>
      <vt:lpstr>Learning by Doing is Critical</vt:lpstr>
      <vt:lpstr>Gradually Move Towards More Complex Tasks</vt:lpstr>
      <vt:lpstr>Mobile Apps</vt:lpstr>
      <vt:lpstr>From Simple to Increasingly Realistic</vt:lpstr>
      <vt:lpstr>Additional Slides for Background</vt:lpstr>
      <vt:lpstr>PowerPoint Presentation</vt:lpstr>
      <vt:lpstr>Gobal Mobile App &amp; Mobile Ad Markets</vt:lpstr>
      <vt:lpstr>Life Before the App Store</vt:lpstr>
      <vt:lpstr>Lots of Bad Apps</vt:lpstr>
      <vt:lpstr>Distinct Features of App Reviews (in contrast to other product reviews)</vt:lpstr>
      <vt:lpstr>Motivations for Analyzing User Reviews</vt:lpstr>
      <vt:lpstr>WisCom:  A Multi-level Review Summarization System</vt:lpstr>
      <vt:lpstr>Dataset: 13 million Android App Reviews</vt:lpstr>
      <vt:lpstr>Apps by Categories</vt:lpstr>
      <vt:lpstr>Dataset</vt:lpstr>
      <vt:lpstr>per Review Analysis </vt:lpstr>
      <vt:lpstr>Preprocessing</vt:lpstr>
      <vt:lpstr>Linear Regression Model</vt:lpstr>
      <vt:lpstr>Most Positive and Negative Words </vt:lpstr>
      <vt:lpstr>Examples of Negative Words that Imply Problems</vt:lpstr>
      <vt:lpstr>Detect Inconsistent Reviews</vt:lpstr>
      <vt:lpstr>Per app analysis</vt:lpstr>
      <vt:lpstr>Topic Analysis</vt:lpstr>
      <vt:lpstr>Top 10 Root Causes</vt:lpstr>
      <vt:lpstr>Dynamic View: Life Story of App (I)</vt:lpstr>
      <vt:lpstr>Dynamic View: Life Story of an App (II)</vt:lpstr>
      <vt:lpstr>Understanding the Problem</vt:lpstr>
      <vt:lpstr>The Life Story of an App</vt:lpstr>
      <vt:lpstr>Dynamic View: Life Story of App</vt:lpstr>
      <vt:lpstr>Market-Level Analysis</vt:lpstr>
      <vt:lpstr>Outstanding Complaints in Each Category</vt:lpstr>
      <vt:lpstr>Users’ Reception of Free and Paid Apps</vt:lpstr>
      <vt:lpstr>Summary</vt:lpstr>
    </vt:vector>
  </TitlesOfParts>
  <Company>GSIA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 and Fixed Price</dc:title>
  <dc:creator>Xin Wang</dc:creator>
  <cp:lastModifiedBy>ISR-Skype</cp:lastModifiedBy>
  <cp:revision>1416</cp:revision>
  <cp:lastPrinted>1601-01-01T00:00:00Z</cp:lastPrinted>
  <dcterms:created xsi:type="dcterms:W3CDTF">2002-10-03T03:03:24Z</dcterms:created>
  <dcterms:modified xsi:type="dcterms:W3CDTF">2013-09-26T14:26:13Z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5</vt:i4>
  </property>
</Properties>
</file>